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7556500" cy="10693400"/>
  <p:notesSz cx="6858000" cy="9144000"/>
  <p:embeddedFontLst>
    <p:embeddedFont>
      <p:font typeface="Lato" panose="020B0604020202020204" charset="0"/>
      <p:regular r:id="rId42"/>
      <p:bold r:id="rId43"/>
      <p:italic r:id="rId44"/>
      <p:boldItalic r:id="rId45"/>
    </p:embeddedFont>
    <p:embeddedFont>
      <p:font typeface="Lato Bold" panose="020B0604020202020204" charset="0"/>
      <p:regular r:id="rId46"/>
      <p:bold r:id="rId47"/>
    </p:embeddedFont>
    <p:embeddedFont>
      <p:font typeface="Lato Light" panose="020B0604020202020204" charset="0"/>
      <p:regular r:id="rId48"/>
      <p:italic r:id="rId49"/>
    </p:embeddedFont>
    <p:embeddedFont>
      <p:font typeface="Telegraf Bold"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4DD35-B20A-A95A-6F20-F7D059002C4A}" v="57" dt="2025-01-31T05:09:03.629"/>
    <p1510:client id="{FAD81DED-D190-D82A-BB32-98022A9F7BD7}" v="856" dt="2025-01-29T11:17:13.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 pos="44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nraj K" userId="89fb90f8-4b88-457b-ada6-2a1c00b076ad" providerId="ADAL" clId="{36F57C32-1066-414F-A1C2-CD40EF1C96A0}"/>
    <pc:docChg chg="undo custSel modSld">
      <pc:chgData name="Mohanraj K" userId="89fb90f8-4b88-457b-ada6-2a1c00b076ad" providerId="ADAL" clId="{36F57C32-1066-414F-A1C2-CD40EF1C96A0}" dt="2025-01-28T06:40:58.302" v="23" actId="1076"/>
      <pc:docMkLst>
        <pc:docMk/>
      </pc:docMkLst>
      <pc:sldChg chg="addSp delSp modSp mod">
        <pc:chgData name="Mohanraj K" userId="89fb90f8-4b88-457b-ada6-2a1c00b076ad" providerId="ADAL" clId="{36F57C32-1066-414F-A1C2-CD40EF1C96A0}" dt="2025-01-28T06:40:58.302" v="23" actId="1076"/>
        <pc:sldMkLst>
          <pc:docMk/>
          <pc:sldMk cId="0" sldId="264"/>
        </pc:sldMkLst>
        <pc:spChg chg="add mod">
          <ac:chgData name="Mohanraj K" userId="89fb90f8-4b88-457b-ada6-2a1c00b076ad" providerId="ADAL" clId="{36F57C32-1066-414F-A1C2-CD40EF1C96A0}" dt="2025-01-28T06:40:58.302" v="23" actId="1076"/>
          <ac:spMkLst>
            <pc:docMk/>
            <pc:sldMk cId="0" sldId="264"/>
            <ac:spMk id="7" creationId="{5CF9BA4B-4B03-CBE1-8738-55706B92867C}"/>
          </ac:spMkLst>
        </pc:spChg>
        <pc:spChg chg="add mod">
          <ac:chgData name="Mohanraj K" userId="89fb90f8-4b88-457b-ada6-2a1c00b076ad" providerId="ADAL" clId="{36F57C32-1066-414F-A1C2-CD40EF1C96A0}" dt="2025-01-28T06:40:58.302" v="23" actId="1076"/>
          <ac:spMkLst>
            <pc:docMk/>
            <pc:sldMk cId="0" sldId="264"/>
            <ac:spMk id="8" creationId="{B71BC192-DF28-455A-2752-3A3E53335A6E}"/>
          </ac:spMkLst>
        </pc:spChg>
        <pc:spChg chg="add mod">
          <ac:chgData name="Mohanraj K" userId="89fb90f8-4b88-457b-ada6-2a1c00b076ad" providerId="ADAL" clId="{36F57C32-1066-414F-A1C2-CD40EF1C96A0}" dt="2025-01-28T06:40:51.459" v="22" actId="1076"/>
          <ac:spMkLst>
            <pc:docMk/>
            <pc:sldMk cId="0" sldId="264"/>
            <ac:spMk id="9" creationId="{355B588F-7923-166F-028B-C7AF9FD48DB3}"/>
          </ac:spMkLst>
        </pc:spChg>
        <pc:spChg chg="add mod">
          <ac:chgData name="Mohanraj K" userId="89fb90f8-4b88-457b-ada6-2a1c00b076ad" providerId="ADAL" clId="{36F57C32-1066-414F-A1C2-CD40EF1C96A0}" dt="2025-01-28T06:40:58.302" v="23" actId="1076"/>
          <ac:spMkLst>
            <pc:docMk/>
            <pc:sldMk cId="0" sldId="264"/>
            <ac:spMk id="11" creationId="{60E38418-3ABB-E090-AE1E-13D35AE8451B}"/>
          </ac:spMkLst>
        </pc:spChg>
        <pc:spChg chg="add mod">
          <ac:chgData name="Mohanraj K" userId="89fb90f8-4b88-457b-ada6-2a1c00b076ad" providerId="ADAL" clId="{36F57C32-1066-414F-A1C2-CD40EF1C96A0}" dt="2025-01-28T06:40:58.302" v="23" actId="1076"/>
          <ac:spMkLst>
            <pc:docMk/>
            <pc:sldMk cId="0" sldId="264"/>
            <ac:spMk id="12" creationId="{B75D70AE-FCB2-B992-520F-A8A256421C39}"/>
          </ac:spMkLst>
        </pc:spChg>
        <pc:spChg chg="add mod">
          <ac:chgData name="Mohanraj K" userId="89fb90f8-4b88-457b-ada6-2a1c00b076ad" providerId="ADAL" clId="{36F57C32-1066-414F-A1C2-CD40EF1C96A0}" dt="2025-01-28T06:40:51.459" v="22" actId="1076"/>
          <ac:spMkLst>
            <pc:docMk/>
            <pc:sldMk cId="0" sldId="264"/>
            <ac:spMk id="13" creationId="{4F21EB84-4C67-F636-BBBA-C4D7F48C1D07}"/>
          </ac:spMkLst>
        </pc:spChg>
        <pc:spChg chg="add mod">
          <ac:chgData name="Mohanraj K" userId="89fb90f8-4b88-457b-ada6-2a1c00b076ad" providerId="ADAL" clId="{36F57C32-1066-414F-A1C2-CD40EF1C96A0}" dt="2025-01-28T06:40:51.459" v="22" actId="1076"/>
          <ac:spMkLst>
            <pc:docMk/>
            <pc:sldMk cId="0" sldId="264"/>
            <ac:spMk id="14" creationId="{E71DBF0A-65A0-F112-ADD9-39A70175E16C}"/>
          </ac:spMkLst>
        </pc:spChg>
        <pc:spChg chg="add mod">
          <ac:chgData name="Mohanraj K" userId="89fb90f8-4b88-457b-ada6-2a1c00b076ad" providerId="ADAL" clId="{36F57C32-1066-414F-A1C2-CD40EF1C96A0}" dt="2025-01-28T06:40:51.459" v="22" actId="1076"/>
          <ac:spMkLst>
            <pc:docMk/>
            <pc:sldMk cId="0" sldId="264"/>
            <ac:spMk id="15" creationId="{16F87A92-6FF7-9C78-51F7-E3168E408DF1}"/>
          </ac:spMkLst>
        </pc:spChg>
        <pc:spChg chg="add mod">
          <ac:chgData name="Mohanraj K" userId="89fb90f8-4b88-457b-ada6-2a1c00b076ad" providerId="ADAL" clId="{36F57C32-1066-414F-A1C2-CD40EF1C96A0}" dt="2025-01-28T06:40:58.302" v="23" actId="1076"/>
          <ac:spMkLst>
            <pc:docMk/>
            <pc:sldMk cId="0" sldId="264"/>
            <ac:spMk id="16" creationId="{A4E1B77A-2938-49C4-DF3D-5C2D3AC8CE6A}"/>
          </ac:spMkLst>
        </pc:spChg>
        <pc:spChg chg="add mod">
          <ac:chgData name="Mohanraj K" userId="89fb90f8-4b88-457b-ada6-2a1c00b076ad" providerId="ADAL" clId="{36F57C32-1066-414F-A1C2-CD40EF1C96A0}" dt="2025-01-28T06:40:58.302" v="23" actId="1076"/>
          <ac:spMkLst>
            <pc:docMk/>
            <pc:sldMk cId="0" sldId="264"/>
            <ac:spMk id="17" creationId="{D0630540-7A49-6979-F114-9F721E8BF7B2}"/>
          </ac:spMkLst>
        </pc:spChg>
        <pc:spChg chg="add mod">
          <ac:chgData name="Mohanraj K" userId="89fb90f8-4b88-457b-ada6-2a1c00b076ad" providerId="ADAL" clId="{36F57C32-1066-414F-A1C2-CD40EF1C96A0}" dt="2025-01-28T06:40:58.302" v="23" actId="1076"/>
          <ac:spMkLst>
            <pc:docMk/>
            <pc:sldMk cId="0" sldId="264"/>
            <ac:spMk id="18" creationId="{2A6A47D0-A059-B804-3C59-06CA509404A8}"/>
          </ac:spMkLst>
        </pc:spChg>
        <pc:spChg chg="add mod">
          <ac:chgData name="Mohanraj K" userId="89fb90f8-4b88-457b-ada6-2a1c00b076ad" providerId="ADAL" clId="{36F57C32-1066-414F-A1C2-CD40EF1C96A0}" dt="2025-01-28T06:40:58.302" v="23" actId="1076"/>
          <ac:spMkLst>
            <pc:docMk/>
            <pc:sldMk cId="0" sldId="264"/>
            <ac:spMk id="19" creationId="{BE0C0CE4-523D-317D-412B-79A03945907D}"/>
          </ac:spMkLst>
        </pc:spChg>
        <pc:spChg chg="add mod">
          <ac:chgData name="Mohanraj K" userId="89fb90f8-4b88-457b-ada6-2a1c00b076ad" providerId="ADAL" clId="{36F57C32-1066-414F-A1C2-CD40EF1C96A0}" dt="2025-01-28T06:40:58.302" v="23" actId="1076"/>
          <ac:spMkLst>
            <pc:docMk/>
            <pc:sldMk cId="0" sldId="264"/>
            <ac:spMk id="20" creationId="{D1B0F4A0-EA24-3338-4E5C-C3A93BF07835}"/>
          </ac:spMkLst>
        </pc:spChg>
        <pc:spChg chg="add mod">
          <ac:chgData name="Mohanraj K" userId="89fb90f8-4b88-457b-ada6-2a1c00b076ad" providerId="ADAL" clId="{36F57C32-1066-414F-A1C2-CD40EF1C96A0}" dt="2025-01-28T06:40:58.302" v="23" actId="1076"/>
          <ac:spMkLst>
            <pc:docMk/>
            <pc:sldMk cId="0" sldId="264"/>
            <ac:spMk id="21" creationId="{2F83EB70-EFB1-F28A-A229-2BA81E2F517E}"/>
          </ac:spMkLst>
        </pc:spChg>
        <pc:spChg chg="add mod">
          <ac:chgData name="Mohanraj K" userId="89fb90f8-4b88-457b-ada6-2a1c00b076ad" providerId="ADAL" clId="{36F57C32-1066-414F-A1C2-CD40EF1C96A0}" dt="2025-01-28T06:40:58.302" v="23" actId="1076"/>
          <ac:spMkLst>
            <pc:docMk/>
            <pc:sldMk cId="0" sldId="264"/>
            <ac:spMk id="22" creationId="{1607386C-42A4-F04A-0692-CC26A3B7CE06}"/>
          </ac:spMkLst>
        </pc:spChg>
        <pc:spChg chg="add mod">
          <ac:chgData name="Mohanraj K" userId="89fb90f8-4b88-457b-ada6-2a1c00b076ad" providerId="ADAL" clId="{36F57C32-1066-414F-A1C2-CD40EF1C96A0}" dt="2025-01-28T06:40:58.302" v="23" actId="1076"/>
          <ac:spMkLst>
            <pc:docMk/>
            <pc:sldMk cId="0" sldId="264"/>
            <ac:spMk id="23" creationId="{F665D70E-6234-E7E6-9FA4-E1372B5576F8}"/>
          </ac:spMkLst>
        </pc:spChg>
        <pc:spChg chg="add mod">
          <ac:chgData name="Mohanraj K" userId="89fb90f8-4b88-457b-ada6-2a1c00b076ad" providerId="ADAL" clId="{36F57C32-1066-414F-A1C2-CD40EF1C96A0}" dt="2025-01-28T06:40:58.302" v="23" actId="1076"/>
          <ac:spMkLst>
            <pc:docMk/>
            <pc:sldMk cId="0" sldId="264"/>
            <ac:spMk id="24" creationId="{19114D1A-FEA0-11BD-97D8-66DDFDCF8573}"/>
          </ac:spMkLst>
        </pc:spChg>
        <pc:spChg chg="mod">
          <ac:chgData name="Mohanraj K" userId="89fb90f8-4b88-457b-ada6-2a1c00b076ad" providerId="ADAL" clId="{36F57C32-1066-414F-A1C2-CD40EF1C96A0}" dt="2025-01-28T06:31:52.402" v="1"/>
          <ac:spMkLst>
            <pc:docMk/>
            <pc:sldMk cId="0" sldId="264"/>
            <ac:spMk id="29" creationId="{4FBBC102-BDFB-2A4D-E3C5-1FA50C6FEFCB}"/>
          </ac:spMkLst>
        </pc:spChg>
        <pc:spChg chg="mod">
          <ac:chgData name="Mohanraj K" userId="89fb90f8-4b88-457b-ada6-2a1c00b076ad" providerId="ADAL" clId="{36F57C32-1066-414F-A1C2-CD40EF1C96A0}" dt="2025-01-28T06:38:18.759" v="12" actId="1076"/>
          <ac:spMkLst>
            <pc:docMk/>
            <pc:sldMk cId="0" sldId="264"/>
            <ac:spMk id="30" creationId="{00B6BC25-4593-022E-B527-41E308F3D3B7}"/>
          </ac:spMkLst>
        </pc:spChg>
        <pc:spChg chg="mod">
          <ac:chgData name="Mohanraj K" userId="89fb90f8-4b88-457b-ada6-2a1c00b076ad" providerId="ADAL" clId="{36F57C32-1066-414F-A1C2-CD40EF1C96A0}" dt="2025-01-28T06:31:52.402" v="1"/>
          <ac:spMkLst>
            <pc:docMk/>
            <pc:sldMk cId="0" sldId="264"/>
            <ac:spMk id="31" creationId="{50CEC79D-AC0D-D356-D911-C0C8C72A46C8}"/>
          </ac:spMkLst>
        </pc:spChg>
        <pc:spChg chg="mod">
          <ac:chgData name="Mohanraj K" userId="89fb90f8-4b88-457b-ada6-2a1c00b076ad" providerId="ADAL" clId="{36F57C32-1066-414F-A1C2-CD40EF1C96A0}" dt="2025-01-28T06:31:52.402" v="1"/>
          <ac:spMkLst>
            <pc:docMk/>
            <pc:sldMk cId="0" sldId="264"/>
            <ac:spMk id="32" creationId="{2DCD8B32-EDBB-753E-5D5D-A5AF0A89D1CB}"/>
          </ac:spMkLst>
        </pc:spChg>
        <pc:spChg chg="mod">
          <ac:chgData name="Mohanraj K" userId="89fb90f8-4b88-457b-ada6-2a1c00b076ad" providerId="ADAL" clId="{36F57C32-1066-414F-A1C2-CD40EF1C96A0}" dt="2025-01-28T06:31:52.402" v="1"/>
          <ac:spMkLst>
            <pc:docMk/>
            <pc:sldMk cId="0" sldId="264"/>
            <ac:spMk id="34" creationId="{B3DD5344-53CA-686C-B783-6D80381716BC}"/>
          </ac:spMkLst>
        </pc:spChg>
        <pc:spChg chg="mod">
          <ac:chgData name="Mohanraj K" userId="89fb90f8-4b88-457b-ada6-2a1c00b076ad" providerId="ADAL" clId="{36F57C32-1066-414F-A1C2-CD40EF1C96A0}" dt="2025-01-28T06:31:52.402" v="1"/>
          <ac:spMkLst>
            <pc:docMk/>
            <pc:sldMk cId="0" sldId="264"/>
            <ac:spMk id="35" creationId="{AF1A72C6-9694-26D5-0D81-E2966FD2E9DA}"/>
          </ac:spMkLst>
        </pc:spChg>
        <pc:spChg chg="mod">
          <ac:chgData name="Mohanraj K" userId="89fb90f8-4b88-457b-ada6-2a1c00b076ad" providerId="ADAL" clId="{36F57C32-1066-414F-A1C2-CD40EF1C96A0}" dt="2025-01-28T06:31:52.402" v="1"/>
          <ac:spMkLst>
            <pc:docMk/>
            <pc:sldMk cId="0" sldId="264"/>
            <ac:spMk id="36" creationId="{C232D86D-DCE5-9754-8D7C-98F8B3887977}"/>
          </ac:spMkLst>
        </pc:spChg>
        <pc:spChg chg="add mod">
          <ac:chgData name="Mohanraj K" userId="89fb90f8-4b88-457b-ada6-2a1c00b076ad" providerId="ADAL" clId="{36F57C32-1066-414F-A1C2-CD40EF1C96A0}" dt="2025-01-28T06:40:51.459" v="22" actId="1076"/>
          <ac:spMkLst>
            <pc:docMk/>
            <pc:sldMk cId="0" sldId="264"/>
            <ac:spMk id="37" creationId="{90C40444-77EF-14AA-EF53-61495149D560}"/>
          </ac:spMkLst>
        </pc:spChg>
        <pc:spChg chg="add mod">
          <ac:chgData name="Mohanraj K" userId="89fb90f8-4b88-457b-ada6-2a1c00b076ad" providerId="ADAL" clId="{36F57C32-1066-414F-A1C2-CD40EF1C96A0}" dt="2025-01-28T06:40:51.459" v="22" actId="1076"/>
          <ac:spMkLst>
            <pc:docMk/>
            <pc:sldMk cId="0" sldId="264"/>
            <ac:spMk id="38" creationId="{B3236651-60B0-EDC0-A30C-ECE351388649}"/>
          </ac:spMkLst>
        </pc:spChg>
        <pc:spChg chg="add mod">
          <ac:chgData name="Mohanraj K" userId="89fb90f8-4b88-457b-ada6-2a1c00b076ad" providerId="ADAL" clId="{36F57C32-1066-414F-A1C2-CD40EF1C96A0}" dt="2025-01-28T06:40:51.459" v="22" actId="1076"/>
          <ac:spMkLst>
            <pc:docMk/>
            <pc:sldMk cId="0" sldId="264"/>
            <ac:spMk id="39" creationId="{C084EB28-13D3-D266-D7B5-767843B55D33}"/>
          </ac:spMkLst>
        </pc:spChg>
        <pc:spChg chg="add mod">
          <ac:chgData name="Mohanraj K" userId="89fb90f8-4b88-457b-ada6-2a1c00b076ad" providerId="ADAL" clId="{36F57C32-1066-414F-A1C2-CD40EF1C96A0}" dt="2025-01-28T06:40:51.459" v="22" actId="1076"/>
          <ac:spMkLst>
            <pc:docMk/>
            <pc:sldMk cId="0" sldId="264"/>
            <ac:spMk id="40" creationId="{D5D42F79-A989-13B3-59FD-E6089D909F1A}"/>
          </ac:spMkLst>
        </pc:spChg>
        <pc:spChg chg="del">
          <ac:chgData name="Mohanraj K" userId="89fb90f8-4b88-457b-ada6-2a1c00b076ad" providerId="ADAL" clId="{36F57C32-1066-414F-A1C2-CD40EF1C96A0}" dt="2025-01-28T06:31:39.805" v="0" actId="478"/>
          <ac:spMkLst>
            <pc:docMk/>
            <pc:sldMk cId="0" sldId="264"/>
            <ac:spMk id="73" creationId="{E8C75548-A945-8E77-A515-6B803D9E8963}"/>
          </ac:spMkLst>
        </pc:spChg>
        <pc:spChg chg="del">
          <ac:chgData name="Mohanraj K" userId="89fb90f8-4b88-457b-ada6-2a1c00b076ad" providerId="ADAL" clId="{36F57C32-1066-414F-A1C2-CD40EF1C96A0}" dt="2025-01-28T06:31:39.805" v="0" actId="478"/>
          <ac:spMkLst>
            <pc:docMk/>
            <pc:sldMk cId="0" sldId="264"/>
            <ac:spMk id="74" creationId="{9FC643F7-681C-8699-7CB1-1D83656A6214}"/>
          </ac:spMkLst>
        </pc:spChg>
        <pc:spChg chg="del">
          <ac:chgData name="Mohanraj K" userId="89fb90f8-4b88-457b-ada6-2a1c00b076ad" providerId="ADAL" clId="{36F57C32-1066-414F-A1C2-CD40EF1C96A0}" dt="2025-01-28T06:31:39.805" v="0" actId="478"/>
          <ac:spMkLst>
            <pc:docMk/>
            <pc:sldMk cId="0" sldId="264"/>
            <ac:spMk id="75" creationId="{FDFA1CE3-9979-4E32-01D8-F9856967D472}"/>
          </ac:spMkLst>
        </pc:spChg>
        <pc:spChg chg="del">
          <ac:chgData name="Mohanraj K" userId="89fb90f8-4b88-457b-ada6-2a1c00b076ad" providerId="ADAL" clId="{36F57C32-1066-414F-A1C2-CD40EF1C96A0}" dt="2025-01-28T06:31:39.805" v="0" actId="478"/>
          <ac:spMkLst>
            <pc:docMk/>
            <pc:sldMk cId="0" sldId="264"/>
            <ac:spMk id="76" creationId="{EB787FDB-B644-1017-C163-77443E1B6E4C}"/>
          </ac:spMkLst>
        </pc:spChg>
        <pc:spChg chg="del">
          <ac:chgData name="Mohanraj K" userId="89fb90f8-4b88-457b-ada6-2a1c00b076ad" providerId="ADAL" clId="{36F57C32-1066-414F-A1C2-CD40EF1C96A0}" dt="2025-01-28T06:31:39.805" v="0" actId="478"/>
          <ac:spMkLst>
            <pc:docMk/>
            <pc:sldMk cId="0" sldId="264"/>
            <ac:spMk id="77" creationId="{BB256FDD-A516-6AF1-C084-1B4BEE62D8AB}"/>
          </ac:spMkLst>
        </pc:spChg>
        <pc:spChg chg="del">
          <ac:chgData name="Mohanraj K" userId="89fb90f8-4b88-457b-ada6-2a1c00b076ad" providerId="ADAL" clId="{36F57C32-1066-414F-A1C2-CD40EF1C96A0}" dt="2025-01-28T06:31:39.805" v="0" actId="478"/>
          <ac:spMkLst>
            <pc:docMk/>
            <pc:sldMk cId="0" sldId="264"/>
            <ac:spMk id="78" creationId="{9767C9EB-5C4F-72AF-3D9B-441C8BDC6B24}"/>
          </ac:spMkLst>
        </pc:spChg>
        <pc:spChg chg="del">
          <ac:chgData name="Mohanraj K" userId="89fb90f8-4b88-457b-ada6-2a1c00b076ad" providerId="ADAL" clId="{36F57C32-1066-414F-A1C2-CD40EF1C96A0}" dt="2025-01-28T06:31:39.805" v="0" actId="478"/>
          <ac:spMkLst>
            <pc:docMk/>
            <pc:sldMk cId="0" sldId="264"/>
            <ac:spMk id="79" creationId="{834BD7B4-49E0-47D5-11DE-7BC00EEE0094}"/>
          </ac:spMkLst>
        </pc:spChg>
        <pc:spChg chg="del">
          <ac:chgData name="Mohanraj K" userId="89fb90f8-4b88-457b-ada6-2a1c00b076ad" providerId="ADAL" clId="{36F57C32-1066-414F-A1C2-CD40EF1C96A0}" dt="2025-01-28T06:31:39.805" v="0" actId="478"/>
          <ac:spMkLst>
            <pc:docMk/>
            <pc:sldMk cId="0" sldId="264"/>
            <ac:spMk id="80" creationId="{A3D568A3-37A1-4B7F-AAE0-BBC2A716EEDB}"/>
          </ac:spMkLst>
        </pc:spChg>
        <pc:spChg chg="del">
          <ac:chgData name="Mohanraj K" userId="89fb90f8-4b88-457b-ada6-2a1c00b076ad" providerId="ADAL" clId="{36F57C32-1066-414F-A1C2-CD40EF1C96A0}" dt="2025-01-28T06:31:39.805" v="0" actId="478"/>
          <ac:spMkLst>
            <pc:docMk/>
            <pc:sldMk cId="0" sldId="264"/>
            <ac:spMk id="95" creationId="{2D405E95-33D3-7FE5-10B9-508A6DE17128}"/>
          </ac:spMkLst>
        </pc:spChg>
        <pc:spChg chg="del">
          <ac:chgData name="Mohanraj K" userId="89fb90f8-4b88-457b-ada6-2a1c00b076ad" providerId="ADAL" clId="{36F57C32-1066-414F-A1C2-CD40EF1C96A0}" dt="2025-01-28T06:31:39.805" v="0" actId="478"/>
          <ac:spMkLst>
            <pc:docMk/>
            <pc:sldMk cId="0" sldId="264"/>
            <ac:spMk id="96" creationId="{65E6AD96-1A33-25C9-78A3-B4CC811ABAE8}"/>
          </ac:spMkLst>
        </pc:spChg>
        <pc:spChg chg="del">
          <ac:chgData name="Mohanraj K" userId="89fb90f8-4b88-457b-ada6-2a1c00b076ad" providerId="ADAL" clId="{36F57C32-1066-414F-A1C2-CD40EF1C96A0}" dt="2025-01-28T06:31:39.805" v="0" actId="478"/>
          <ac:spMkLst>
            <pc:docMk/>
            <pc:sldMk cId="0" sldId="264"/>
            <ac:spMk id="97" creationId="{D0E6D51F-215E-74A0-99C5-EA3B4F6C6F4B}"/>
          </ac:spMkLst>
        </pc:spChg>
        <pc:spChg chg="del">
          <ac:chgData name="Mohanraj K" userId="89fb90f8-4b88-457b-ada6-2a1c00b076ad" providerId="ADAL" clId="{36F57C32-1066-414F-A1C2-CD40EF1C96A0}" dt="2025-01-28T06:31:39.805" v="0" actId="478"/>
          <ac:spMkLst>
            <pc:docMk/>
            <pc:sldMk cId="0" sldId="264"/>
            <ac:spMk id="98" creationId="{6CEAE101-2D8C-63E7-9503-0C88F6259D92}"/>
          </ac:spMkLst>
        </pc:spChg>
        <pc:spChg chg="del">
          <ac:chgData name="Mohanraj K" userId="89fb90f8-4b88-457b-ada6-2a1c00b076ad" providerId="ADAL" clId="{36F57C32-1066-414F-A1C2-CD40EF1C96A0}" dt="2025-01-28T06:31:39.805" v="0" actId="478"/>
          <ac:spMkLst>
            <pc:docMk/>
            <pc:sldMk cId="0" sldId="264"/>
            <ac:spMk id="99" creationId="{3D1E7139-3E42-B930-514F-4E40848FA07D}"/>
          </ac:spMkLst>
        </pc:spChg>
        <pc:spChg chg="del">
          <ac:chgData name="Mohanraj K" userId="89fb90f8-4b88-457b-ada6-2a1c00b076ad" providerId="ADAL" clId="{36F57C32-1066-414F-A1C2-CD40EF1C96A0}" dt="2025-01-28T06:31:39.805" v="0" actId="478"/>
          <ac:spMkLst>
            <pc:docMk/>
            <pc:sldMk cId="0" sldId="264"/>
            <ac:spMk id="100" creationId="{5B344CB9-7019-9FF6-37BF-982008E8D94B}"/>
          </ac:spMkLst>
        </pc:spChg>
        <pc:spChg chg="del">
          <ac:chgData name="Mohanraj K" userId="89fb90f8-4b88-457b-ada6-2a1c00b076ad" providerId="ADAL" clId="{36F57C32-1066-414F-A1C2-CD40EF1C96A0}" dt="2025-01-28T06:31:39.805" v="0" actId="478"/>
          <ac:spMkLst>
            <pc:docMk/>
            <pc:sldMk cId="0" sldId="264"/>
            <ac:spMk id="101" creationId="{127AC16F-C0DC-E30D-FD0F-CCA7479AE539}"/>
          </ac:spMkLst>
        </pc:spChg>
        <pc:spChg chg="del">
          <ac:chgData name="Mohanraj K" userId="89fb90f8-4b88-457b-ada6-2a1c00b076ad" providerId="ADAL" clId="{36F57C32-1066-414F-A1C2-CD40EF1C96A0}" dt="2025-01-28T06:31:39.805" v="0" actId="478"/>
          <ac:spMkLst>
            <pc:docMk/>
            <pc:sldMk cId="0" sldId="264"/>
            <ac:spMk id="102" creationId="{832AE89F-78F2-D86B-D452-467910028633}"/>
          </ac:spMkLst>
        </pc:spChg>
        <pc:spChg chg="del">
          <ac:chgData name="Mohanraj K" userId="89fb90f8-4b88-457b-ada6-2a1c00b076ad" providerId="ADAL" clId="{36F57C32-1066-414F-A1C2-CD40EF1C96A0}" dt="2025-01-28T06:31:39.805" v="0" actId="478"/>
          <ac:spMkLst>
            <pc:docMk/>
            <pc:sldMk cId="0" sldId="264"/>
            <ac:spMk id="103" creationId="{94A81D1E-6069-410E-B504-A89E1009486F}"/>
          </ac:spMkLst>
        </pc:spChg>
        <pc:spChg chg="del">
          <ac:chgData name="Mohanraj K" userId="89fb90f8-4b88-457b-ada6-2a1c00b076ad" providerId="ADAL" clId="{36F57C32-1066-414F-A1C2-CD40EF1C96A0}" dt="2025-01-28T06:31:39.805" v="0" actId="478"/>
          <ac:spMkLst>
            <pc:docMk/>
            <pc:sldMk cId="0" sldId="264"/>
            <ac:spMk id="104" creationId="{94A6A11B-EBEF-EFC9-3B96-B60F4E5A5D3B}"/>
          </ac:spMkLst>
        </pc:spChg>
        <pc:spChg chg="del">
          <ac:chgData name="Mohanraj K" userId="89fb90f8-4b88-457b-ada6-2a1c00b076ad" providerId="ADAL" clId="{36F57C32-1066-414F-A1C2-CD40EF1C96A0}" dt="2025-01-28T06:31:39.805" v="0" actId="478"/>
          <ac:spMkLst>
            <pc:docMk/>
            <pc:sldMk cId="0" sldId="264"/>
            <ac:spMk id="105" creationId="{C6A6BE96-DB27-9E5C-16F5-DB1A40065BBE}"/>
          </ac:spMkLst>
        </pc:spChg>
        <pc:spChg chg="del">
          <ac:chgData name="Mohanraj K" userId="89fb90f8-4b88-457b-ada6-2a1c00b076ad" providerId="ADAL" clId="{36F57C32-1066-414F-A1C2-CD40EF1C96A0}" dt="2025-01-28T06:31:39.805" v="0" actId="478"/>
          <ac:spMkLst>
            <pc:docMk/>
            <pc:sldMk cId="0" sldId="264"/>
            <ac:spMk id="106" creationId="{0DC86AAF-26DA-DE34-9C75-3CCF661B107F}"/>
          </ac:spMkLst>
        </pc:spChg>
        <pc:grpChg chg="add mod">
          <ac:chgData name="Mohanraj K" userId="89fb90f8-4b88-457b-ada6-2a1c00b076ad" providerId="ADAL" clId="{36F57C32-1066-414F-A1C2-CD40EF1C96A0}" dt="2025-01-28T06:40:51.459" v="22" actId="1076"/>
          <ac:grpSpMkLst>
            <pc:docMk/>
            <pc:sldMk cId="0" sldId="264"/>
            <ac:grpSpMk id="28" creationId="{FCC5F37A-A3E9-3B93-D5B0-0993DCE91736}"/>
          </ac:grpSpMkLst>
        </pc:grpChg>
        <pc:grpChg chg="add mod">
          <ac:chgData name="Mohanraj K" userId="89fb90f8-4b88-457b-ada6-2a1c00b076ad" providerId="ADAL" clId="{36F57C32-1066-414F-A1C2-CD40EF1C96A0}" dt="2025-01-28T06:40:51.459" v="22" actId="1076"/>
          <ac:grpSpMkLst>
            <pc:docMk/>
            <pc:sldMk cId="0" sldId="264"/>
            <ac:grpSpMk id="33" creationId="{4CDC29B4-14C3-284D-A8AE-E9A4A51D40F4}"/>
          </ac:grpSpMkLst>
        </pc:grpChg>
        <pc:grpChg chg="del">
          <ac:chgData name="Mohanraj K" userId="89fb90f8-4b88-457b-ada6-2a1c00b076ad" providerId="ADAL" clId="{36F57C32-1066-414F-A1C2-CD40EF1C96A0}" dt="2025-01-28T06:31:39.805" v="0" actId="478"/>
          <ac:grpSpMkLst>
            <pc:docMk/>
            <pc:sldMk cId="0" sldId="264"/>
            <ac:grpSpMk id="81" creationId="{00E577F5-B1A5-3B11-369B-CC43633A3932}"/>
          </ac:grpSpMkLst>
        </pc:grpChg>
        <pc:grpChg chg="del">
          <ac:chgData name="Mohanraj K" userId="89fb90f8-4b88-457b-ada6-2a1c00b076ad" providerId="ADAL" clId="{36F57C32-1066-414F-A1C2-CD40EF1C96A0}" dt="2025-01-28T06:31:39.805" v="0" actId="478"/>
          <ac:grpSpMkLst>
            <pc:docMk/>
            <pc:sldMk cId="0" sldId="264"/>
            <ac:grpSpMk id="110" creationId="{EAA6913E-98F8-4C89-BD35-B65225FA7975}"/>
          </ac:grpSpMkLst>
        </pc:grpChg>
        <pc:grpChg chg="del">
          <ac:chgData name="Mohanraj K" userId="89fb90f8-4b88-457b-ada6-2a1c00b076ad" providerId="ADAL" clId="{36F57C32-1066-414F-A1C2-CD40EF1C96A0}" dt="2025-01-28T06:31:39.805" v="0" actId="478"/>
          <ac:grpSpMkLst>
            <pc:docMk/>
            <pc:sldMk cId="0" sldId="264"/>
            <ac:grpSpMk id="115" creationId="{4882C948-ECDF-4FA9-D861-C4E6C61FF50A}"/>
          </ac:grpSpMkLst>
        </pc:grpChg>
        <pc:picChg chg="del">
          <ac:chgData name="Mohanraj K" userId="89fb90f8-4b88-457b-ada6-2a1c00b076ad" providerId="ADAL" clId="{36F57C32-1066-414F-A1C2-CD40EF1C96A0}" dt="2025-01-28T06:31:39.805" v="0" actId="478"/>
          <ac:picMkLst>
            <pc:docMk/>
            <pc:sldMk cId="0" sldId="264"/>
            <ac:picMk id="5" creationId="{16BCD31B-3805-73A4-2CCB-F31E6C396E15}"/>
          </ac:picMkLst>
        </pc:picChg>
        <pc:picChg chg="add mod">
          <ac:chgData name="Mohanraj K" userId="89fb90f8-4b88-457b-ada6-2a1c00b076ad" providerId="ADAL" clId="{36F57C32-1066-414F-A1C2-CD40EF1C96A0}" dt="2025-01-28T06:40:58.302" v="23" actId="1076"/>
          <ac:picMkLst>
            <pc:docMk/>
            <pc:sldMk cId="0" sldId="264"/>
            <ac:picMk id="6" creationId="{93C6D31F-DA9C-1B65-6894-076AF050D5DB}"/>
          </ac:picMkLst>
        </pc:picChg>
        <pc:picChg chg="add mod">
          <ac:chgData name="Mohanraj K" userId="89fb90f8-4b88-457b-ada6-2a1c00b076ad" providerId="ADAL" clId="{36F57C32-1066-414F-A1C2-CD40EF1C96A0}" dt="2025-01-28T06:40:58.302" v="23" actId="1076"/>
          <ac:picMkLst>
            <pc:docMk/>
            <pc:sldMk cId="0" sldId="264"/>
            <ac:picMk id="10" creationId="{05B15B12-799C-C852-BF2B-429C8A71F499}"/>
          </ac:picMkLst>
        </pc:picChg>
        <pc:picChg chg="add mod">
          <ac:chgData name="Mohanraj K" userId="89fb90f8-4b88-457b-ada6-2a1c00b076ad" providerId="ADAL" clId="{36F57C32-1066-414F-A1C2-CD40EF1C96A0}" dt="2025-01-28T06:40:58.302" v="23" actId="1076"/>
          <ac:picMkLst>
            <pc:docMk/>
            <pc:sldMk cId="0" sldId="264"/>
            <ac:picMk id="25" creationId="{D66222E2-6BD0-A843-A58E-821160A09E26}"/>
          </ac:picMkLst>
        </pc:picChg>
        <pc:picChg chg="add mod">
          <ac:chgData name="Mohanraj K" userId="89fb90f8-4b88-457b-ada6-2a1c00b076ad" providerId="ADAL" clId="{36F57C32-1066-414F-A1C2-CD40EF1C96A0}" dt="2025-01-28T06:40:58.302" v="23" actId="1076"/>
          <ac:picMkLst>
            <pc:docMk/>
            <pc:sldMk cId="0" sldId="264"/>
            <ac:picMk id="26" creationId="{A128B032-F22F-E607-1194-CFD3E7A4D845}"/>
          </ac:picMkLst>
        </pc:picChg>
        <pc:picChg chg="add mod">
          <ac:chgData name="Mohanraj K" userId="89fb90f8-4b88-457b-ada6-2a1c00b076ad" providerId="ADAL" clId="{36F57C32-1066-414F-A1C2-CD40EF1C96A0}" dt="2025-01-28T06:40:58.302" v="23" actId="1076"/>
          <ac:picMkLst>
            <pc:docMk/>
            <pc:sldMk cId="0" sldId="264"/>
            <ac:picMk id="27" creationId="{92B727ED-F22A-1DAA-F38C-9808CC5F7621}"/>
          </ac:picMkLst>
        </pc:picChg>
        <pc:picChg chg="add mod">
          <ac:chgData name="Mohanraj K" userId="89fb90f8-4b88-457b-ada6-2a1c00b076ad" providerId="ADAL" clId="{36F57C32-1066-414F-A1C2-CD40EF1C96A0}" dt="2025-01-28T06:39:07.254" v="21" actId="1076"/>
          <ac:picMkLst>
            <pc:docMk/>
            <pc:sldMk cId="0" sldId="264"/>
            <ac:picMk id="41" creationId="{E24684E2-8CDD-EB9F-AF63-36160AA9C3D7}"/>
          </ac:picMkLst>
        </pc:picChg>
        <pc:picChg chg="del">
          <ac:chgData name="Mohanraj K" userId="89fb90f8-4b88-457b-ada6-2a1c00b076ad" providerId="ADAL" clId="{36F57C32-1066-414F-A1C2-CD40EF1C96A0}" dt="2025-01-28T06:31:39.805" v="0" actId="478"/>
          <ac:picMkLst>
            <pc:docMk/>
            <pc:sldMk cId="0" sldId="264"/>
            <ac:picMk id="72" creationId="{F8990D25-C2FF-5A48-02F6-66C2C5241106}"/>
          </ac:picMkLst>
        </pc:picChg>
        <pc:picChg chg="del">
          <ac:chgData name="Mohanraj K" userId="89fb90f8-4b88-457b-ada6-2a1c00b076ad" providerId="ADAL" clId="{36F57C32-1066-414F-A1C2-CD40EF1C96A0}" dt="2025-01-28T06:31:39.805" v="0" actId="478"/>
          <ac:picMkLst>
            <pc:docMk/>
            <pc:sldMk cId="0" sldId="264"/>
            <ac:picMk id="107" creationId="{BBD12971-76D8-7316-4B58-F5F699259A8D}"/>
          </ac:picMkLst>
        </pc:picChg>
        <pc:picChg chg="del">
          <ac:chgData name="Mohanraj K" userId="89fb90f8-4b88-457b-ada6-2a1c00b076ad" providerId="ADAL" clId="{36F57C32-1066-414F-A1C2-CD40EF1C96A0}" dt="2025-01-28T06:31:39.805" v="0" actId="478"/>
          <ac:picMkLst>
            <pc:docMk/>
            <pc:sldMk cId="0" sldId="264"/>
            <ac:picMk id="108" creationId="{74350A06-36AA-5371-63B2-509567DEE093}"/>
          </ac:picMkLst>
        </pc:picChg>
        <pc:picChg chg="del">
          <ac:chgData name="Mohanraj K" userId="89fb90f8-4b88-457b-ada6-2a1c00b076ad" providerId="ADAL" clId="{36F57C32-1066-414F-A1C2-CD40EF1C96A0}" dt="2025-01-28T06:31:39.805" v="0" actId="478"/>
          <ac:picMkLst>
            <pc:docMk/>
            <pc:sldMk cId="0" sldId="264"/>
            <ac:picMk id="109" creationId="{66773BB2-A1A4-227E-FC89-C63D19166B52}"/>
          </ac:picMkLst>
        </pc:picChg>
      </pc:sldChg>
      <pc:sldChg chg="modSp">
        <pc:chgData name="Mohanraj K" userId="89fb90f8-4b88-457b-ada6-2a1c00b076ad" providerId="ADAL" clId="{36F57C32-1066-414F-A1C2-CD40EF1C96A0}" dt="2025-01-28T06:33:33.270" v="2" actId="14826"/>
        <pc:sldMkLst>
          <pc:docMk/>
          <pc:sldMk cId="0" sldId="270"/>
        </pc:sldMkLst>
        <pc:spChg chg="mod">
          <ac:chgData name="Mohanraj K" userId="89fb90f8-4b88-457b-ada6-2a1c00b076ad" providerId="ADAL" clId="{36F57C32-1066-414F-A1C2-CD40EF1C96A0}" dt="2025-01-28T06:33:33.270" v="2" actId="14826"/>
          <ac:spMkLst>
            <pc:docMk/>
            <pc:sldMk cId="0" sldId="270"/>
            <ac:spMk id="15" creationId="{00000000-0000-0000-0000-000000000000}"/>
          </ac:spMkLst>
        </pc:spChg>
      </pc:sldChg>
    </pc:docChg>
  </pc:docChgLst>
  <pc:docChgLst>
    <pc:chgData name="Dipika Jain" userId="S::dipika.jain@knavcpa.com::bbf727e6-a340-4253-a8f9-7ecff9b0cbea" providerId="AD" clId="Web-{FAD81DED-D190-D82A-BB32-98022A9F7BD7}"/>
    <pc:docChg chg="modSld">
      <pc:chgData name="Dipika Jain" userId="S::dipika.jain@knavcpa.com::bbf727e6-a340-4253-a8f9-7ecff9b0cbea" providerId="AD" clId="Web-{FAD81DED-D190-D82A-BB32-98022A9F7BD7}" dt="2025-01-29T11:17:08.355" v="509" actId="20577"/>
      <pc:docMkLst>
        <pc:docMk/>
      </pc:docMkLst>
      <pc:sldChg chg="delSp">
        <pc:chgData name="Dipika Jain" userId="S::dipika.jain@knavcpa.com::bbf727e6-a340-4253-a8f9-7ecff9b0cbea" providerId="AD" clId="Web-{FAD81DED-D190-D82A-BB32-98022A9F7BD7}" dt="2025-01-29T11:02:14.260" v="505"/>
        <pc:sldMkLst>
          <pc:docMk/>
          <pc:sldMk cId="0" sldId="256"/>
        </pc:sldMkLst>
        <pc:spChg chg="del">
          <ac:chgData name="Dipika Jain" userId="S::dipika.jain@knavcpa.com::bbf727e6-a340-4253-a8f9-7ecff9b0cbea" providerId="AD" clId="Web-{FAD81DED-D190-D82A-BB32-98022A9F7BD7}" dt="2025-01-29T11:02:14.260" v="505"/>
          <ac:spMkLst>
            <pc:docMk/>
            <pc:sldMk cId="0" sldId="256"/>
            <ac:spMk id="9" creationId="{00000000-0000-0000-0000-000000000000}"/>
          </ac:spMkLst>
        </pc:spChg>
      </pc:sldChg>
      <pc:sldChg chg="modSp">
        <pc:chgData name="Dipika Jain" userId="S::dipika.jain@knavcpa.com::bbf727e6-a340-4253-a8f9-7ecff9b0cbea" providerId="AD" clId="Web-{FAD81DED-D190-D82A-BB32-98022A9F7BD7}" dt="2025-01-29T11:17:08.355" v="509" actId="20577"/>
        <pc:sldMkLst>
          <pc:docMk/>
          <pc:sldMk cId="0" sldId="292"/>
        </pc:sldMkLst>
        <pc:spChg chg="mod">
          <ac:chgData name="Dipika Jain" userId="S::dipika.jain@knavcpa.com::bbf727e6-a340-4253-a8f9-7ecff9b0cbea" providerId="AD" clId="Web-{FAD81DED-D190-D82A-BB32-98022A9F7BD7}" dt="2025-01-29T11:17:08.355" v="509" actId="20577"/>
          <ac:spMkLst>
            <pc:docMk/>
            <pc:sldMk cId="0" sldId="292"/>
            <ac:spMk id="30" creationId="{00000000-0000-0000-0000-000000000000}"/>
          </ac:spMkLst>
        </pc:spChg>
        <pc:spChg chg="mod">
          <ac:chgData name="Dipika Jain" userId="S::dipika.jain@knavcpa.com::bbf727e6-a340-4253-a8f9-7ecff9b0cbea" providerId="AD" clId="Web-{FAD81DED-D190-D82A-BB32-98022A9F7BD7}" dt="2025-01-29T05:47:58.134" v="432" actId="14100"/>
          <ac:spMkLst>
            <pc:docMk/>
            <pc:sldMk cId="0" sldId="292"/>
            <ac:spMk id="41" creationId="{F5E2F463-3D06-5A00-1304-48485A3C9AA5}"/>
          </ac:spMkLst>
        </pc:spChg>
        <pc:grpChg chg="mod">
          <ac:chgData name="Dipika Jain" userId="S::dipika.jain@knavcpa.com::bbf727e6-a340-4253-a8f9-7ecff9b0cbea" providerId="AD" clId="Web-{FAD81DED-D190-D82A-BB32-98022A9F7BD7}" dt="2025-01-29T11:00:58.304" v="504" actId="1076"/>
          <ac:grpSpMkLst>
            <pc:docMk/>
            <pc:sldMk cId="0" sldId="292"/>
            <ac:grpSpMk id="5" creationId="{00000000-0000-0000-0000-000000000000}"/>
          </ac:grpSpMkLst>
        </pc:grpChg>
        <pc:grpChg chg="mod">
          <ac:chgData name="Dipika Jain" userId="S::dipika.jain@knavcpa.com::bbf727e6-a340-4253-a8f9-7ecff9b0cbea" providerId="AD" clId="Web-{FAD81DED-D190-D82A-BB32-98022A9F7BD7}" dt="2025-01-29T11:00:45.851" v="503" actId="1076"/>
          <ac:grpSpMkLst>
            <pc:docMk/>
            <pc:sldMk cId="0" sldId="292"/>
            <ac:grpSpMk id="17" creationId="{00000000-0000-0000-0000-000000000000}"/>
          </ac:grpSpMkLst>
        </pc:grpChg>
      </pc:sldChg>
    </pc:docChg>
  </pc:docChgLst>
  <pc:docChgLst>
    <pc:chgData name="Dipika Jain" userId="S::dipika.jain@knavcpa.com::bbf727e6-a340-4253-a8f9-7ecff9b0cbea" providerId="AD" clId="Web-{4494955B-C8D6-1439-7D26-6C19B45238EE}"/>
    <pc:docChg chg="modSld">
      <pc:chgData name="Dipika Jain" userId="S::dipika.jain@knavcpa.com::bbf727e6-a340-4253-a8f9-7ecff9b0cbea" providerId="AD" clId="Web-{4494955B-C8D6-1439-7D26-6C19B45238EE}" dt="2025-01-28T06:49:28.753" v="10" actId="20577"/>
      <pc:docMkLst>
        <pc:docMk/>
      </pc:docMkLst>
      <pc:sldChg chg="modSp">
        <pc:chgData name="Dipika Jain" userId="S::dipika.jain@knavcpa.com::bbf727e6-a340-4253-a8f9-7ecff9b0cbea" providerId="AD" clId="Web-{4494955B-C8D6-1439-7D26-6C19B45238EE}" dt="2025-01-28T06:49:28.753" v="10" actId="20577"/>
        <pc:sldMkLst>
          <pc:docMk/>
          <pc:sldMk cId="0" sldId="260"/>
        </pc:sldMkLst>
        <pc:spChg chg="mod">
          <ac:chgData name="Dipika Jain" userId="S::dipika.jain@knavcpa.com::bbf727e6-a340-4253-a8f9-7ecff9b0cbea" providerId="AD" clId="Web-{4494955B-C8D6-1439-7D26-6C19B45238EE}" dt="2025-01-28T06:49:28.753" v="10" actId="20577"/>
          <ac:spMkLst>
            <pc:docMk/>
            <pc:sldMk cId="0" sldId="260"/>
            <ac:spMk id="12" creationId="{00000000-0000-0000-0000-000000000000}"/>
          </ac:spMkLst>
        </pc:spChg>
      </pc:sldChg>
    </pc:docChg>
  </pc:docChgLst>
  <pc:docChgLst>
    <pc:chgData name="Dipika Jain" userId="S::dipika.jain@knavcpa.com::bbf727e6-a340-4253-a8f9-7ecff9b0cbea" providerId="AD" clId="Web-{9E94DD35-B20A-A95A-6F20-F7D059002C4A}"/>
    <pc:docChg chg="modSld">
      <pc:chgData name="Dipika Jain" userId="S::dipika.jain@knavcpa.com::bbf727e6-a340-4253-a8f9-7ecff9b0cbea" providerId="AD" clId="Web-{9E94DD35-B20A-A95A-6F20-F7D059002C4A}" dt="2025-01-31T05:09:03.238" v="30" actId="20577"/>
      <pc:docMkLst>
        <pc:docMk/>
      </pc:docMkLst>
      <pc:sldChg chg="modSp">
        <pc:chgData name="Dipika Jain" userId="S::dipika.jain@knavcpa.com::bbf727e6-a340-4253-a8f9-7ecff9b0cbea" providerId="AD" clId="Web-{9E94DD35-B20A-A95A-6F20-F7D059002C4A}" dt="2025-01-31T05:09:03.238" v="30" actId="20577"/>
        <pc:sldMkLst>
          <pc:docMk/>
          <pc:sldMk cId="0" sldId="260"/>
        </pc:sldMkLst>
        <pc:spChg chg="mod">
          <ac:chgData name="Dipika Jain" userId="S::dipika.jain@knavcpa.com::bbf727e6-a340-4253-a8f9-7ecff9b0cbea" providerId="AD" clId="Web-{9E94DD35-B20A-A95A-6F20-F7D059002C4A}" dt="2025-01-31T05:09:03.238" v="30" actId="20577"/>
          <ac:spMkLst>
            <pc:docMk/>
            <pc:sldMk cId="0" sldId="260"/>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5760902" y="9582137"/>
            <a:ext cx="1294398" cy="520465"/>
          </a:xfrm>
          <a:custGeom>
            <a:avLst/>
            <a:gdLst/>
            <a:ahLst/>
            <a:cxnLst/>
            <a:rect l="l" t="t" r="r" b="b"/>
            <a:pathLst>
              <a:path w="1294398" h="520465">
                <a:moveTo>
                  <a:pt x="0" y="0"/>
                </a:moveTo>
                <a:lnTo>
                  <a:pt x="1294398" y="0"/>
                </a:lnTo>
                <a:lnTo>
                  <a:pt x="1294398" y="520464"/>
                </a:lnTo>
                <a:lnTo>
                  <a:pt x="0" y="520464"/>
                </a:lnTo>
                <a:lnTo>
                  <a:pt x="0" y="0"/>
                </a:lnTo>
                <a:close/>
              </a:path>
            </a:pathLst>
          </a:custGeom>
          <a:blipFill>
            <a:blip r:embed="rId2"/>
            <a:stretch>
              <a:fillRect/>
            </a:stretch>
          </a:blipFill>
        </p:spPr>
        <p:txBody>
          <a:bodyPr/>
          <a:lstStyle/>
          <a:p>
            <a:endParaRPr lang="en-IN"/>
          </a:p>
        </p:txBody>
      </p:sp>
      <p:grpSp>
        <p:nvGrpSpPr>
          <p:cNvPr id="6" name="Group 6"/>
          <p:cNvGrpSpPr/>
          <p:nvPr/>
        </p:nvGrpSpPr>
        <p:grpSpPr>
          <a:xfrm>
            <a:off x="756000" y="7241280"/>
            <a:ext cx="4350054" cy="2039342"/>
            <a:chOff x="0" y="577989"/>
            <a:chExt cx="5800072" cy="2719122"/>
          </a:xfrm>
        </p:grpSpPr>
        <p:sp>
          <p:nvSpPr>
            <p:cNvPr id="7" name="AutoShape 7"/>
            <p:cNvSpPr/>
            <p:nvPr/>
          </p:nvSpPr>
          <p:spPr>
            <a:xfrm>
              <a:off x="0" y="2618376"/>
              <a:ext cx="5293927" cy="0"/>
            </a:xfrm>
            <a:prstGeom prst="line">
              <a:avLst/>
            </a:prstGeom>
            <a:ln w="12700" cap="flat">
              <a:solidFill>
                <a:srgbClr val="021C5D"/>
              </a:solidFill>
              <a:prstDash val="solid"/>
              <a:headEnd type="none" w="sm" len="sm"/>
              <a:tailEnd type="none" w="sm" len="sm"/>
            </a:ln>
          </p:spPr>
          <p:txBody>
            <a:bodyPr/>
            <a:lstStyle/>
            <a:p>
              <a:endParaRPr lang="en-IN"/>
            </a:p>
          </p:txBody>
        </p:sp>
        <p:sp>
          <p:nvSpPr>
            <p:cNvPr id="8" name="TextBox 8"/>
            <p:cNvSpPr txBox="1"/>
            <p:nvPr/>
          </p:nvSpPr>
          <p:spPr>
            <a:xfrm>
              <a:off x="17" y="577989"/>
              <a:ext cx="5800055" cy="1759586"/>
            </a:xfrm>
            <a:prstGeom prst="rect">
              <a:avLst/>
            </a:prstGeom>
          </p:spPr>
          <p:txBody>
            <a:bodyPr lIns="0" tIns="0" rIns="0" bIns="0" rtlCol="0" anchor="t">
              <a:spAutoFit/>
            </a:bodyPr>
            <a:lstStyle/>
            <a:p>
              <a:pPr algn="l">
                <a:lnSpc>
                  <a:spcPts val="4800"/>
                </a:lnSpc>
              </a:pPr>
              <a:r>
                <a:rPr lang="en-US" sz="4800" b="1">
                  <a:solidFill>
                    <a:srgbClr val="0197F6"/>
                  </a:solidFill>
                  <a:latin typeface="Telegraf Bold"/>
                  <a:ea typeface="Telegraf Bold"/>
                  <a:cs typeface="Telegraf Bold"/>
                  <a:sym typeface="Telegraf Bold"/>
                </a:rPr>
                <a:t>Audit Quality Report  2024</a:t>
              </a:r>
            </a:p>
          </p:txBody>
        </p:sp>
        <p:sp>
          <p:nvSpPr>
            <p:cNvPr id="10" name="TextBox 10"/>
            <p:cNvSpPr txBox="1"/>
            <p:nvPr/>
          </p:nvSpPr>
          <p:spPr>
            <a:xfrm>
              <a:off x="0" y="2880127"/>
              <a:ext cx="4796631" cy="416984"/>
            </a:xfrm>
            <a:prstGeom prst="rect">
              <a:avLst/>
            </a:prstGeom>
          </p:spPr>
          <p:txBody>
            <a:bodyPr lIns="0" tIns="0" rIns="0" bIns="0" rtlCol="0" anchor="t">
              <a:spAutoFit/>
            </a:bodyPr>
            <a:lstStyle/>
            <a:p>
              <a:pPr algn="ctr">
                <a:lnSpc>
                  <a:spcPts val="2599"/>
                </a:lnSpc>
                <a:spcBef>
                  <a:spcPct val="0"/>
                </a:spcBef>
              </a:pPr>
              <a:r>
                <a:rPr lang="en-US" sz="1999" b="1">
                  <a:solidFill>
                    <a:srgbClr val="000000"/>
                  </a:solidFill>
                  <a:latin typeface="Lato Bold"/>
                  <a:ea typeface="Lato Bold"/>
                  <a:cs typeface="Lato Bold"/>
                  <a:sym typeface="Lato Bold"/>
                </a:rPr>
                <a:t>Quality that inspires confidence</a:t>
              </a:r>
            </a:p>
          </p:txBody>
        </p:sp>
      </p:grpSp>
      <p:sp>
        <p:nvSpPr>
          <p:cNvPr id="11" name="TextBox 11"/>
          <p:cNvSpPr txBox="1"/>
          <p:nvPr/>
        </p:nvSpPr>
        <p:spPr>
          <a:xfrm>
            <a:off x="756000" y="9741690"/>
            <a:ext cx="3465495" cy="299720"/>
          </a:xfrm>
          <a:prstGeom prst="rect">
            <a:avLst/>
          </a:prstGeom>
        </p:spPr>
        <p:txBody>
          <a:bodyPr lIns="0" tIns="0" rIns="0" bIns="0" rtlCol="0" anchor="t">
            <a:spAutoFit/>
          </a:bodyPr>
          <a:lstStyle/>
          <a:p>
            <a:pPr algn="l">
              <a:lnSpc>
                <a:spcPts val="2469"/>
              </a:lnSpc>
            </a:pPr>
            <a:r>
              <a:rPr lang="en-US" sz="1899" b="1">
                <a:solidFill>
                  <a:srgbClr val="000001"/>
                </a:solidFill>
                <a:latin typeface="Lato Bold"/>
                <a:ea typeface="Lato Bold"/>
                <a:cs typeface="Lato Bold"/>
                <a:sym typeface="Lato Bold"/>
              </a:rPr>
              <a:t>KNAV CPA LLP</a:t>
            </a:r>
          </a:p>
        </p:txBody>
      </p:sp>
      <p:pic>
        <p:nvPicPr>
          <p:cNvPr id="12" name="Picture 11" descr="A person's hands holding a pen over a paper with graphs and charts&#10;&#10;Description automatically generated">
            <a:extLst>
              <a:ext uri="{FF2B5EF4-FFF2-40B4-BE49-F238E27FC236}">
                <a16:creationId xmlns:a16="http://schemas.microsoft.com/office/drawing/2014/main" id="{B07221E7-DE9B-D2DC-DF30-4FFC0CAC6DB7}"/>
              </a:ext>
            </a:extLst>
          </p:cNvPr>
          <p:cNvPicPr>
            <a:picLocks noChangeAspect="1"/>
          </p:cNvPicPr>
          <p:nvPr/>
        </p:nvPicPr>
        <p:blipFill>
          <a:blip r:embed="rId3" cstate="print">
            <a:extLst>
              <a:ext uri="{28A0092B-C50C-407E-A947-70E740481C1C}">
                <a14:useLocalDpi xmlns:a14="http://schemas.microsoft.com/office/drawing/2010/main" val="0"/>
              </a:ext>
            </a:extLst>
          </a:blip>
          <a:srcRect l="17671" t="21768" r="8457"/>
          <a:stretch/>
        </p:blipFill>
        <p:spPr>
          <a:xfrm>
            <a:off x="1" y="-1"/>
            <a:ext cx="7556500" cy="62938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TextBox 3"/>
          <p:cNvSpPr txBox="1"/>
          <p:nvPr/>
        </p:nvSpPr>
        <p:spPr>
          <a:xfrm>
            <a:off x="921595" y="5339798"/>
            <a:ext cx="6133704" cy="191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approach to audit quality reflects our dedication to excellence, guided by principles such as:</a:t>
            </a:r>
          </a:p>
        </p:txBody>
      </p:sp>
      <p:sp>
        <p:nvSpPr>
          <p:cNvPr id="4" name="TextBox 4"/>
          <p:cNvSpPr txBox="1"/>
          <p:nvPr/>
        </p:nvSpPr>
        <p:spPr>
          <a:xfrm>
            <a:off x="4065054" y="5750008"/>
            <a:ext cx="2990245" cy="2441694"/>
          </a:xfrm>
          <a:prstGeom prst="rect">
            <a:avLst/>
          </a:prstGeom>
        </p:spPr>
        <p:txBody>
          <a:bodyPr lIns="0" tIns="0" rIns="0" bIns="0" rtlCol="0" anchor="t">
            <a:spAutoFit/>
          </a:bodyPr>
          <a:lstStyle/>
          <a:p>
            <a:pPr marL="237491" lvl="1" indent="-118745" algn="l">
              <a:spcAft>
                <a:spcPts val="800"/>
              </a:spcAft>
              <a:buFont typeface="Arial"/>
              <a:buChar char="•"/>
            </a:pPr>
            <a:r>
              <a:rPr lang="en-US" sz="1100">
                <a:solidFill>
                  <a:srgbClr val="000000"/>
                </a:solidFill>
                <a:latin typeface="Lato"/>
                <a:ea typeface="Lato"/>
                <a:cs typeface="Lato"/>
                <a:sym typeface="Lato"/>
              </a:rPr>
              <a:t>Asking tough questions and applying a skeptical mindset.</a:t>
            </a:r>
          </a:p>
          <a:p>
            <a:pPr marL="237491" lvl="1" indent="-118745" algn="l">
              <a:spcAft>
                <a:spcPts val="800"/>
              </a:spcAft>
              <a:buFont typeface="Arial"/>
              <a:buChar char="•"/>
            </a:pPr>
            <a:r>
              <a:rPr lang="en-US" sz="1100">
                <a:solidFill>
                  <a:srgbClr val="000000"/>
                </a:solidFill>
                <a:latin typeface="Lato"/>
                <a:ea typeface="Lato"/>
                <a:cs typeface="Lato"/>
                <a:sym typeface="Lato"/>
              </a:rPr>
              <a:t>Thoroughly planning engagements and resolving issues promptly.</a:t>
            </a:r>
          </a:p>
          <a:p>
            <a:pPr marL="237491" lvl="1" indent="-118745" algn="l">
              <a:spcAft>
                <a:spcPts val="800"/>
              </a:spcAft>
              <a:buFont typeface="Arial"/>
              <a:buChar char="•"/>
            </a:pPr>
            <a:r>
              <a:rPr lang="en-US" sz="1100">
                <a:solidFill>
                  <a:srgbClr val="000000"/>
                </a:solidFill>
                <a:latin typeface="Lato"/>
                <a:ea typeface="Lato"/>
                <a:cs typeface="Lato"/>
                <a:sym typeface="Lato"/>
              </a:rPr>
              <a:t>Engaging in meaningful, timely exchanges with audit committees and management.</a:t>
            </a:r>
          </a:p>
          <a:p>
            <a:pPr marL="237491" lvl="1" indent="-118745" algn="l">
              <a:spcAft>
                <a:spcPts val="800"/>
              </a:spcAft>
              <a:buFont typeface="Arial"/>
              <a:buChar char="•"/>
            </a:pPr>
            <a:r>
              <a:rPr lang="en-US" sz="1100">
                <a:solidFill>
                  <a:srgbClr val="000000"/>
                </a:solidFill>
                <a:latin typeface="Lato"/>
                <a:ea typeface="Lato"/>
                <a:cs typeface="Lato"/>
                <a:sym typeface="Lato"/>
              </a:rPr>
              <a:t>Embracing the supervision and review process to ensure continuous improvement.</a:t>
            </a:r>
          </a:p>
          <a:p>
            <a:pPr marL="237491" lvl="1" indent="-118745" algn="l">
              <a:spcAft>
                <a:spcPts val="800"/>
              </a:spcAft>
              <a:buFont typeface="Arial"/>
              <a:buChar char="•"/>
            </a:pPr>
            <a:r>
              <a:rPr lang="en-US" sz="1100">
                <a:solidFill>
                  <a:srgbClr val="000000"/>
                </a:solidFill>
                <a:latin typeface="Lato"/>
                <a:ea typeface="Lato"/>
                <a:cs typeface="Lato"/>
                <a:sym typeface="Lato"/>
              </a:rPr>
              <a:t>Recognizing our responsibility to support confidence in the information provided by our clients to stakeholders and the capital markets.</a:t>
            </a:r>
          </a:p>
        </p:txBody>
      </p:sp>
      <p:sp>
        <p:nvSpPr>
          <p:cNvPr id="5" name="TextBox 5"/>
          <p:cNvSpPr txBox="1"/>
          <p:nvPr/>
        </p:nvSpPr>
        <p:spPr>
          <a:xfrm>
            <a:off x="921595" y="8496398"/>
            <a:ext cx="6133704" cy="1524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Audit quality is central to our mission, ensuring dependable and impartial audit opinions based on a thorough evaluation of evidence and strict adherence to professional standards. This process involves exercising professional skepticism, applying a risk-based approach, and leveraging both expertise and advanced technology to meet evolving client and stakeholder needs.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We embed audit quality into every decision, process, and engagement. Our teams are encouraged to take ownership in identifying and addressing risks to audit quality, fostering a culture where excellence is a standard.</a:t>
            </a:r>
          </a:p>
        </p:txBody>
      </p:sp>
      <p:sp>
        <p:nvSpPr>
          <p:cNvPr id="6" name="TextBox 6"/>
          <p:cNvSpPr txBox="1"/>
          <p:nvPr/>
        </p:nvSpPr>
        <p:spPr>
          <a:xfrm>
            <a:off x="921595" y="4848877"/>
            <a:ext cx="5134002" cy="358240"/>
          </a:xfrm>
          <a:prstGeom prst="rect">
            <a:avLst/>
          </a:prstGeom>
        </p:spPr>
        <p:txBody>
          <a:bodyPr lIns="0" tIns="0" rIns="0" bIns="0" rtlCol="0" anchor="t">
            <a:spAutoFit/>
          </a:bodyPr>
          <a:lstStyle/>
          <a:p>
            <a:pPr algn="l">
              <a:lnSpc>
                <a:spcPts val="3080"/>
              </a:lnSpc>
            </a:pPr>
            <a:r>
              <a:rPr lang="en-US" sz="2200">
                <a:solidFill>
                  <a:srgbClr val="0197F6"/>
                </a:solidFill>
                <a:latin typeface="Lato"/>
                <a:ea typeface="Lato"/>
                <a:cs typeface="Lato"/>
                <a:sym typeface="Lato"/>
              </a:rPr>
              <a:t>Approach to Audit Quality</a:t>
            </a:r>
          </a:p>
        </p:txBody>
      </p:sp>
      <p:grpSp>
        <p:nvGrpSpPr>
          <p:cNvPr id="7" name="Group 7"/>
          <p:cNvGrpSpPr/>
          <p:nvPr/>
        </p:nvGrpSpPr>
        <p:grpSpPr>
          <a:xfrm>
            <a:off x="6305524" y="4978018"/>
            <a:ext cx="171613" cy="1716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9" name="TextBox 9"/>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0" name="Group 10"/>
          <p:cNvGrpSpPr/>
          <p:nvPr/>
        </p:nvGrpSpPr>
        <p:grpSpPr>
          <a:xfrm>
            <a:off x="6553924" y="4978018"/>
            <a:ext cx="171613" cy="1716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2" name="TextBox 12"/>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3" name="Group 13"/>
          <p:cNvGrpSpPr/>
          <p:nvPr/>
        </p:nvGrpSpPr>
        <p:grpSpPr>
          <a:xfrm>
            <a:off x="6802324" y="4978018"/>
            <a:ext cx="171613" cy="1716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5" name="TextBox 1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6" name="Freeform 16"/>
          <p:cNvSpPr/>
          <p:nvPr/>
        </p:nvSpPr>
        <p:spPr>
          <a:xfrm>
            <a:off x="4065054" y="1350191"/>
            <a:ext cx="2990295" cy="3149515"/>
          </a:xfrm>
          <a:custGeom>
            <a:avLst/>
            <a:gdLst/>
            <a:ahLst/>
            <a:cxnLst/>
            <a:rect l="l" t="t" r="r" b="b"/>
            <a:pathLst>
              <a:path w="2990295" h="3149515">
                <a:moveTo>
                  <a:pt x="0" y="0"/>
                </a:moveTo>
                <a:lnTo>
                  <a:pt x="2990295" y="0"/>
                </a:lnTo>
                <a:lnTo>
                  <a:pt x="2990295" y="3149515"/>
                </a:lnTo>
                <a:lnTo>
                  <a:pt x="0" y="3149515"/>
                </a:lnTo>
                <a:lnTo>
                  <a:pt x="0" y="0"/>
                </a:lnTo>
                <a:close/>
              </a:path>
            </a:pathLst>
          </a:custGeom>
          <a:blipFill>
            <a:blip r:embed="rId2" cstate="print">
              <a:extLst>
                <a:ext uri="{28A0092B-C50C-407E-A947-70E740481C1C}">
                  <a14:useLocalDpi xmlns:a14="http://schemas.microsoft.com/office/drawing/2010/main" val="0"/>
                </a:ext>
              </a:extLst>
            </a:blip>
            <a:stretch>
              <a:fillRect l="-23271" r="-23269"/>
            </a:stretch>
          </a:blipFill>
        </p:spPr>
        <p:txBody>
          <a:bodyPr/>
          <a:lstStyle/>
          <a:p>
            <a:endParaRPr lang="en-IN"/>
          </a:p>
        </p:txBody>
      </p:sp>
      <p:sp>
        <p:nvSpPr>
          <p:cNvPr id="17" name="TextBox 17"/>
          <p:cNvSpPr txBox="1"/>
          <p:nvPr/>
        </p:nvSpPr>
        <p:spPr>
          <a:xfrm>
            <a:off x="921595" y="1451071"/>
            <a:ext cx="2990245" cy="3048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audit quality is the foundation of our professional ethos, embodying our commitment to maintaining trust, transparency, and integrity. We define audit quality as consistently delivering services that:</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Comply with professional standards and regulatory requirements.</a:t>
            </a:r>
          </a:p>
          <a:p>
            <a:pPr marL="237491" lvl="1" indent="-118745" algn="l">
              <a:lnSpc>
                <a:spcPts val="1540"/>
              </a:lnSpc>
              <a:buFont typeface="Arial"/>
              <a:buChar char="•"/>
            </a:pPr>
            <a:r>
              <a:rPr lang="en-US" sz="1100">
                <a:solidFill>
                  <a:srgbClr val="000000"/>
                </a:solidFill>
                <a:latin typeface="Lato"/>
                <a:ea typeface="Lato"/>
                <a:cs typeface="Lato"/>
                <a:sym typeface="Lato"/>
              </a:rPr>
              <a:t>Exhibit professional skepticism, objectivity, and independence.</a:t>
            </a:r>
          </a:p>
          <a:p>
            <a:pPr marL="237491" lvl="1" indent="-118745" algn="l">
              <a:lnSpc>
                <a:spcPts val="1540"/>
              </a:lnSpc>
              <a:buFont typeface="Arial"/>
              <a:buChar char="•"/>
            </a:pPr>
            <a:r>
              <a:rPr lang="en-US" sz="1100">
                <a:solidFill>
                  <a:srgbClr val="000000"/>
                </a:solidFill>
                <a:latin typeface="Lato"/>
                <a:ea typeface="Lato"/>
                <a:cs typeface="Lato"/>
                <a:sym typeface="Lato"/>
              </a:rPr>
              <a:t>Identify and resolve issues with timely, informed judgment.</a:t>
            </a:r>
          </a:p>
          <a:p>
            <a:pPr marL="237491" lvl="1" indent="-118745" algn="l">
              <a:lnSpc>
                <a:spcPts val="1540"/>
              </a:lnSpc>
              <a:buFont typeface="Arial"/>
              <a:buChar char="•"/>
            </a:pPr>
            <a:r>
              <a:rPr lang="en-US" sz="1100">
                <a:solidFill>
                  <a:srgbClr val="000000"/>
                </a:solidFill>
                <a:latin typeface="Lato"/>
                <a:ea typeface="Lato"/>
                <a:cs typeface="Lato"/>
                <a:sym typeface="Lato"/>
              </a:rPr>
              <a:t>Leverage a comprehensive understanding of our clients' businesses and the financial environments in which they operate to respond effectively to risks.</a:t>
            </a:r>
          </a:p>
        </p:txBody>
      </p:sp>
      <p:sp>
        <p:nvSpPr>
          <p:cNvPr id="18" name="TextBox 18"/>
          <p:cNvSpPr txBox="1"/>
          <p:nvPr/>
        </p:nvSpPr>
        <p:spPr>
          <a:xfrm>
            <a:off x="921595" y="485989"/>
            <a:ext cx="6133754" cy="742950"/>
          </a:xfrm>
          <a:prstGeom prst="rect">
            <a:avLst/>
          </a:prstGeom>
        </p:spPr>
        <p:txBody>
          <a:bodyPr lIns="0" tIns="0" rIns="0" bIns="0" rtlCol="0" anchor="t">
            <a:spAutoFit/>
          </a:bodyPr>
          <a:lstStyle/>
          <a:p>
            <a:pPr algn="l">
              <a:lnSpc>
                <a:spcPts val="2999"/>
              </a:lnSpc>
            </a:pPr>
            <a:r>
              <a:rPr lang="en-US" sz="2499" b="1">
                <a:solidFill>
                  <a:srgbClr val="0197F6"/>
                </a:solidFill>
                <a:latin typeface="Lato Bold"/>
                <a:ea typeface="Lato Bold"/>
                <a:cs typeface="Lato Bold"/>
                <a:sym typeface="Lato Bold"/>
              </a:rPr>
              <a:t>Audit Quality: Our Foundation for Trust and Integrity</a:t>
            </a:r>
          </a:p>
        </p:txBody>
      </p:sp>
      <p:sp>
        <p:nvSpPr>
          <p:cNvPr id="19" name="TextBox 19"/>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1" name="Freeform 21"/>
          <p:cNvSpPr/>
          <p:nvPr/>
        </p:nvSpPr>
        <p:spPr>
          <a:xfrm>
            <a:off x="921595" y="5695567"/>
            <a:ext cx="2990245" cy="2496135"/>
          </a:xfrm>
          <a:custGeom>
            <a:avLst/>
            <a:gdLst/>
            <a:ahLst/>
            <a:cxnLst/>
            <a:rect l="l" t="t" r="r" b="b"/>
            <a:pathLst>
              <a:path w="2990245" h="2672079">
                <a:moveTo>
                  <a:pt x="0" y="0"/>
                </a:moveTo>
                <a:lnTo>
                  <a:pt x="2990246" y="0"/>
                </a:lnTo>
                <a:lnTo>
                  <a:pt x="2990246" y="2672078"/>
                </a:lnTo>
                <a:lnTo>
                  <a:pt x="0" y="2672078"/>
                </a:lnTo>
                <a:lnTo>
                  <a:pt x="0" y="0"/>
                </a:lnTo>
                <a:close/>
              </a:path>
            </a:pathLst>
          </a:custGeom>
          <a:blipFill>
            <a:blip r:embed="rId3"/>
            <a:stretch>
              <a:fillRect l="-10632" t="-1069" r="-26454" b="-1140"/>
            </a:stretch>
          </a:blipFill>
        </p:spPr>
        <p:txBody>
          <a:bodyPr/>
          <a:lstStyle/>
          <a:p>
            <a:endParaRPr lang="en-IN"/>
          </a:p>
        </p:txBody>
      </p:sp>
      <p:sp>
        <p:nvSpPr>
          <p:cNvPr id="22" name="TextBox 16">
            <a:extLst>
              <a:ext uri="{FF2B5EF4-FFF2-40B4-BE49-F238E27FC236}">
                <a16:creationId xmlns:a16="http://schemas.microsoft.com/office/drawing/2014/main" id="{5DB8ECF6-955B-AF8C-0845-70A858B0233F}"/>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10</a:t>
            </a:fld>
            <a:endParaRPr lang="en-US" sz="999" b="1">
              <a:solidFill>
                <a:srgbClr val="A6A6A6"/>
              </a:solidFill>
              <a:latin typeface="Lato"/>
              <a:ea typeface="Lato"/>
              <a:cs typeface="Lato"/>
              <a:sym typeface="Lato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567461"/>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567461"/>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567461"/>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3" name="TextBox 13"/>
          <p:cNvSpPr txBox="1"/>
          <p:nvPr/>
        </p:nvSpPr>
        <p:spPr>
          <a:xfrm>
            <a:off x="921595" y="7466009"/>
            <a:ext cx="6133751" cy="246999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Audit quality begins with assembling the right team for each engagement. Each audit engagement is led by a partner who prioritizes integrity, professional skepticism, and objectivity. The partner supervises the engagement team, ensuring meticulous planning, execution, and documentation. To further enhance quality, and for a selected engagements based on risk categorization, a second independent partner conducts a rigorous review of the audit’s key aspects.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Strategic team composition accounts for the complexity, inherent risks, and unique requirements of each engagement. Specialized professionals from disciplines such as IT, taxation, and valuation are integrated into teams to address multifaceted client challenges. This multidisciplinary approach ensures a comprehensive understanding of intricate transactions and global regulatory shifts.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To drive consistency, our National Accounting Office (NAO) supports teams with expert guidance on complex accounting and auditing issues, enabling informed and standardized decision-making.</a:t>
            </a:r>
          </a:p>
        </p:txBody>
      </p:sp>
      <p:sp>
        <p:nvSpPr>
          <p:cNvPr id="14" name="TextBox 14"/>
          <p:cNvSpPr txBox="1"/>
          <p:nvPr/>
        </p:nvSpPr>
        <p:spPr>
          <a:xfrm>
            <a:off x="921595" y="6898795"/>
            <a:ext cx="5134002" cy="3334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Building High-Performing Audit Teams</a:t>
            </a:r>
          </a:p>
        </p:txBody>
      </p:sp>
      <p:grpSp>
        <p:nvGrpSpPr>
          <p:cNvPr id="15" name="Group 15"/>
          <p:cNvGrpSpPr/>
          <p:nvPr/>
        </p:nvGrpSpPr>
        <p:grpSpPr>
          <a:xfrm>
            <a:off x="6305524" y="6987455"/>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8" name="Group 18"/>
          <p:cNvGrpSpPr/>
          <p:nvPr/>
        </p:nvGrpSpPr>
        <p:grpSpPr>
          <a:xfrm>
            <a:off x="6553924" y="6987455"/>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21" name="Group 21"/>
          <p:cNvGrpSpPr/>
          <p:nvPr/>
        </p:nvGrpSpPr>
        <p:grpSpPr>
          <a:xfrm>
            <a:off x="6802324" y="6987455"/>
            <a:ext cx="171613" cy="17161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3" name="TextBox 23"/>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sp>
        <p:nvSpPr>
          <p:cNvPr id="24" name="Freeform 24"/>
          <p:cNvSpPr/>
          <p:nvPr/>
        </p:nvSpPr>
        <p:spPr>
          <a:xfrm>
            <a:off x="4065054" y="1604815"/>
            <a:ext cx="2990292" cy="4779405"/>
          </a:xfrm>
          <a:custGeom>
            <a:avLst/>
            <a:gdLst/>
            <a:ahLst/>
            <a:cxnLst/>
            <a:rect l="l" t="t" r="r" b="b"/>
            <a:pathLst>
              <a:path w="2990292" h="4779405">
                <a:moveTo>
                  <a:pt x="0" y="0"/>
                </a:moveTo>
                <a:lnTo>
                  <a:pt x="2990292" y="0"/>
                </a:lnTo>
                <a:lnTo>
                  <a:pt x="2990292" y="4779405"/>
                </a:lnTo>
                <a:lnTo>
                  <a:pt x="0" y="4779405"/>
                </a:lnTo>
                <a:lnTo>
                  <a:pt x="0" y="0"/>
                </a:lnTo>
                <a:close/>
              </a:path>
            </a:pathLst>
          </a:custGeom>
          <a:blipFill>
            <a:blip r:embed="rId2"/>
            <a:stretch>
              <a:fillRect l="-4122" r="-4122" b="-1651"/>
            </a:stretch>
          </a:blipFill>
        </p:spPr>
        <p:txBody>
          <a:bodyPr/>
          <a:lstStyle/>
          <a:p>
            <a:endParaRPr lang="en-IN"/>
          </a:p>
        </p:txBody>
      </p:sp>
      <p:sp>
        <p:nvSpPr>
          <p:cNvPr id="25" name="TextBox 25"/>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7" name="TextBox 27"/>
          <p:cNvSpPr txBox="1"/>
          <p:nvPr/>
        </p:nvSpPr>
        <p:spPr>
          <a:xfrm>
            <a:off x="921595" y="1223180"/>
            <a:ext cx="6133751" cy="381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We consistently evolve our practices to meet the highest standards of audit quality. Recent initiatives include:</a:t>
            </a:r>
          </a:p>
        </p:txBody>
      </p:sp>
      <p:sp>
        <p:nvSpPr>
          <p:cNvPr id="28" name="TextBox 28"/>
          <p:cNvSpPr txBox="1"/>
          <p:nvPr/>
        </p:nvSpPr>
        <p:spPr>
          <a:xfrm>
            <a:off x="921595" y="1683584"/>
            <a:ext cx="2990245" cy="4790992"/>
          </a:xfrm>
          <a:prstGeom prst="rect">
            <a:avLst/>
          </a:prstGeom>
        </p:spPr>
        <p:txBody>
          <a:bodyPr lIns="0" tIns="0" rIns="0" bIns="0" rtlCol="0" anchor="t">
            <a:spAutoFit/>
          </a:bodyPr>
          <a:lstStyle/>
          <a:p>
            <a:pPr marL="237491" lvl="1" indent="-118745" algn="l">
              <a:lnSpc>
                <a:spcPts val="1500"/>
              </a:lnSpc>
              <a:spcAft>
                <a:spcPts val="300"/>
              </a:spcAft>
              <a:buFont typeface="Arial"/>
              <a:buChar char="•"/>
            </a:pPr>
            <a:r>
              <a:rPr lang="en-US" sz="1100">
                <a:solidFill>
                  <a:srgbClr val="000000"/>
                </a:solidFill>
                <a:latin typeface="Lato"/>
                <a:ea typeface="Lato"/>
                <a:cs typeface="Lato"/>
                <a:sym typeface="Lato"/>
              </a:rPr>
              <a:t>Using standardized work programs and centralized teams to support audit engagements effectively, focusing on both complex and routine topics.</a:t>
            </a:r>
          </a:p>
          <a:p>
            <a:pPr marL="237491" lvl="1" indent="-118745" algn="l">
              <a:lnSpc>
                <a:spcPts val="1500"/>
              </a:lnSpc>
              <a:spcAft>
                <a:spcPts val="300"/>
              </a:spcAft>
              <a:buFont typeface="Arial"/>
              <a:buChar char="•"/>
            </a:pPr>
            <a:r>
              <a:rPr lang="en-US" sz="1100">
                <a:solidFill>
                  <a:srgbClr val="000000"/>
                </a:solidFill>
                <a:latin typeface="Lato"/>
                <a:ea typeface="Lato"/>
                <a:cs typeface="Lato"/>
                <a:sym typeface="Lato"/>
              </a:rPr>
              <a:t>Adopting advanced technology to enhance risk assessment, leveraging data analytics, AI-driven insights, and automation for precision and efficiency.</a:t>
            </a:r>
          </a:p>
          <a:p>
            <a:pPr marL="237491" lvl="1" indent="-118745" algn="l">
              <a:lnSpc>
                <a:spcPts val="1500"/>
              </a:lnSpc>
              <a:spcAft>
                <a:spcPts val="300"/>
              </a:spcAft>
              <a:buFont typeface="Arial"/>
              <a:buChar char="•"/>
            </a:pPr>
            <a:r>
              <a:rPr lang="en-US" sz="1100">
                <a:solidFill>
                  <a:srgbClr val="000000"/>
                </a:solidFill>
                <a:latin typeface="Lato"/>
                <a:ea typeface="Lato"/>
                <a:cs typeface="Lato"/>
                <a:sym typeface="Lato"/>
              </a:rPr>
              <a:t>Streamlining our audit methodology and introducing tools for better project management and accountability.</a:t>
            </a:r>
          </a:p>
          <a:p>
            <a:pPr marL="237491" lvl="1" indent="-118745" algn="l">
              <a:lnSpc>
                <a:spcPts val="1500"/>
              </a:lnSpc>
              <a:spcAft>
                <a:spcPts val="300"/>
              </a:spcAft>
              <a:buFont typeface="Arial"/>
              <a:buChar char="•"/>
            </a:pPr>
            <a:r>
              <a:rPr lang="en-US" sz="1100">
                <a:solidFill>
                  <a:srgbClr val="000000"/>
                </a:solidFill>
                <a:latin typeface="Lato"/>
                <a:ea typeface="Lato"/>
                <a:cs typeface="Lato"/>
                <a:sym typeface="Lato"/>
              </a:rPr>
              <a:t>Increasing the frequency and depth of internal reviews of ongoing and completed audits to provide timely feedback and reinforce best practices.</a:t>
            </a:r>
          </a:p>
          <a:p>
            <a:pPr marL="237491" lvl="1" indent="-118745" algn="l">
              <a:lnSpc>
                <a:spcPts val="1500"/>
              </a:lnSpc>
              <a:spcAft>
                <a:spcPts val="300"/>
              </a:spcAft>
              <a:buFont typeface="Arial"/>
              <a:buChar char="•"/>
            </a:pPr>
            <a:r>
              <a:rPr lang="en-US" sz="1100">
                <a:solidFill>
                  <a:srgbClr val="000000"/>
                </a:solidFill>
                <a:latin typeface="Lato"/>
                <a:ea typeface="Lato"/>
                <a:cs typeface="Lato"/>
                <a:sym typeface="Lato"/>
              </a:rPr>
              <a:t>Implementing robust learning and development programs, including in-person and online training aligned with various stages of the audit cycle.</a:t>
            </a:r>
          </a:p>
          <a:p>
            <a:pPr marL="237491" lvl="1" indent="-118745" algn="l">
              <a:lnSpc>
                <a:spcPts val="1500"/>
              </a:lnSpc>
              <a:spcAft>
                <a:spcPts val="300"/>
              </a:spcAft>
              <a:buFont typeface="Arial"/>
              <a:buChar char="•"/>
            </a:pPr>
            <a:r>
              <a:rPr lang="en-US" sz="1100">
                <a:solidFill>
                  <a:srgbClr val="000000"/>
                </a:solidFill>
                <a:latin typeface="Lato"/>
                <a:ea typeface="Lato"/>
                <a:cs typeface="Lato"/>
                <a:sym typeface="Lato"/>
              </a:rPr>
              <a:t>Enhancing our client acceptance and continuance procedures, integrating comprehensive due diligence and risk assessments as part of a meticulous onboarding process.</a:t>
            </a:r>
          </a:p>
        </p:txBody>
      </p:sp>
      <p:sp>
        <p:nvSpPr>
          <p:cNvPr id="29" name="TextBox 29"/>
          <p:cNvSpPr txBox="1"/>
          <p:nvPr/>
        </p:nvSpPr>
        <p:spPr>
          <a:xfrm>
            <a:off x="921595" y="476420"/>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Enhancing Audit Quality Through Consistent Practices</a:t>
            </a:r>
          </a:p>
        </p:txBody>
      </p:sp>
      <p:sp>
        <p:nvSpPr>
          <p:cNvPr id="30" name="TextBox 16">
            <a:extLst>
              <a:ext uri="{FF2B5EF4-FFF2-40B4-BE49-F238E27FC236}">
                <a16:creationId xmlns:a16="http://schemas.microsoft.com/office/drawing/2014/main" id="{F0987FC8-FC84-9C7F-7409-347386CEB61E}"/>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11</a:t>
            </a:fld>
            <a:endParaRPr lang="en-US" sz="999" b="1">
              <a:solidFill>
                <a:srgbClr val="A6A6A6"/>
              </a:solidFill>
              <a:latin typeface="Lato"/>
              <a:ea typeface="Lato"/>
              <a:cs typeface="Lato"/>
              <a:sym typeface="Lato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514741"/>
            <a:ext cx="6133751" cy="1688465"/>
            <a:chOff x="0" y="0"/>
            <a:chExt cx="8178334" cy="2251287"/>
          </a:xfrm>
        </p:grpSpPr>
        <p:sp>
          <p:nvSpPr>
            <p:cNvPr id="4" name="TextBox 4"/>
            <p:cNvSpPr txBox="1"/>
            <p:nvPr/>
          </p:nvSpPr>
          <p:spPr>
            <a:xfrm>
              <a:off x="0" y="989965"/>
              <a:ext cx="8178334" cy="1261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our audit methodology is rooted in compliance with professional auditing standards to provide reasonable assurance that financial statements are free from material misstatements and fairly presented. While reasonable assurance reflects a high level of confidence, it does not equate to absolute certainty. This assurance is achieved through a rigorous process of examining audit evidence, including client-provided documents and relevant external reports.</a:t>
              </a:r>
            </a:p>
          </p:txBody>
        </p:sp>
        <p:sp>
          <p:nvSpPr>
            <p:cNvPr id="5" name="TextBox 5"/>
            <p:cNvSpPr txBox="1"/>
            <p:nvPr/>
          </p:nvSpPr>
          <p:spPr>
            <a:xfrm>
              <a:off x="0" y="-9525"/>
              <a:ext cx="6845336" cy="8985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Comprehensive Audit Methodology: Ensuring Quality and Compliance</a:t>
              </a:r>
            </a:p>
          </p:txBody>
        </p:sp>
        <p:grpSp>
          <p:nvGrpSpPr>
            <p:cNvPr id="6" name="Group 6"/>
            <p:cNvGrpSpPr/>
            <p:nvPr/>
          </p:nvGrpSpPr>
          <p:grpSpPr>
            <a:xfrm>
              <a:off x="7178571" y="108688"/>
              <a:ext cx="228817" cy="22881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9" name="Group 9"/>
            <p:cNvGrpSpPr/>
            <p:nvPr/>
          </p:nvGrpSpPr>
          <p:grpSpPr>
            <a:xfrm>
              <a:off x="7509772" y="108688"/>
              <a:ext cx="228817" cy="22881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2" name="Group 12"/>
            <p:cNvGrpSpPr/>
            <p:nvPr/>
          </p:nvGrpSpPr>
          <p:grpSpPr>
            <a:xfrm>
              <a:off x="7840972" y="108688"/>
              <a:ext cx="228817" cy="2288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grpSp>
        <p:nvGrpSpPr>
          <p:cNvPr id="15" name="Group 15"/>
          <p:cNvGrpSpPr/>
          <p:nvPr/>
        </p:nvGrpSpPr>
        <p:grpSpPr>
          <a:xfrm>
            <a:off x="6305524" y="5025889"/>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553924" y="5025889"/>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21" name="Group 21"/>
          <p:cNvGrpSpPr/>
          <p:nvPr/>
        </p:nvGrpSpPr>
        <p:grpSpPr>
          <a:xfrm>
            <a:off x="6802324" y="5025889"/>
            <a:ext cx="171613" cy="17161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3" name="TextBox 23"/>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4" name="Freeform 24"/>
          <p:cNvSpPr/>
          <p:nvPr/>
        </p:nvSpPr>
        <p:spPr>
          <a:xfrm>
            <a:off x="921642" y="2363841"/>
            <a:ext cx="6133704" cy="2231701"/>
          </a:xfrm>
          <a:custGeom>
            <a:avLst/>
            <a:gdLst/>
            <a:ahLst/>
            <a:cxnLst/>
            <a:rect l="l" t="t" r="r" b="b"/>
            <a:pathLst>
              <a:path w="6133704" h="2090877">
                <a:moveTo>
                  <a:pt x="0" y="0"/>
                </a:moveTo>
                <a:lnTo>
                  <a:pt x="6133704" y="0"/>
                </a:lnTo>
                <a:lnTo>
                  <a:pt x="6133704" y="2090877"/>
                </a:lnTo>
                <a:lnTo>
                  <a:pt x="0" y="2090877"/>
                </a:lnTo>
                <a:lnTo>
                  <a:pt x="0" y="0"/>
                </a:lnTo>
                <a:close/>
              </a:path>
            </a:pathLst>
          </a:custGeom>
          <a:blipFill>
            <a:blip r:embed="rId2"/>
            <a:stretch>
              <a:fillRect t="-81133" b="-1981"/>
            </a:stretch>
          </a:blipFill>
        </p:spPr>
        <p:txBody>
          <a:bodyPr/>
          <a:lstStyle/>
          <a:p>
            <a:endParaRPr lang="en-IN"/>
          </a:p>
        </p:txBody>
      </p:sp>
      <p:sp>
        <p:nvSpPr>
          <p:cNvPr id="25" name="Freeform 25"/>
          <p:cNvSpPr/>
          <p:nvPr/>
        </p:nvSpPr>
        <p:spPr>
          <a:xfrm>
            <a:off x="4065054" y="6675211"/>
            <a:ext cx="2990245" cy="2755621"/>
          </a:xfrm>
          <a:custGeom>
            <a:avLst/>
            <a:gdLst/>
            <a:ahLst/>
            <a:cxnLst/>
            <a:rect l="l" t="t" r="r" b="b"/>
            <a:pathLst>
              <a:path w="2990245" h="3114285">
                <a:moveTo>
                  <a:pt x="0" y="0"/>
                </a:moveTo>
                <a:lnTo>
                  <a:pt x="2990246" y="0"/>
                </a:lnTo>
                <a:lnTo>
                  <a:pt x="2990246" y="3114285"/>
                </a:lnTo>
                <a:lnTo>
                  <a:pt x="0" y="3114285"/>
                </a:lnTo>
                <a:lnTo>
                  <a:pt x="0" y="0"/>
                </a:lnTo>
                <a:close/>
              </a:path>
            </a:pathLst>
          </a:custGeom>
          <a:blipFill>
            <a:blip r:embed="rId3"/>
            <a:stretch>
              <a:fillRect l="-38639" t="-13016" r="-17681"/>
            </a:stretch>
          </a:blipFill>
        </p:spPr>
        <p:txBody>
          <a:bodyPr/>
          <a:lstStyle/>
          <a:p>
            <a:endParaRPr lang="en-IN"/>
          </a:p>
        </p:txBody>
      </p:sp>
      <p:sp>
        <p:nvSpPr>
          <p:cNvPr id="26" name="TextBox 26"/>
          <p:cNvSpPr txBox="1"/>
          <p:nvPr/>
        </p:nvSpPr>
        <p:spPr>
          <a:xfrm>
            <a:off x="921595" y="5678966"/>
            <a:ext cx="6133751" cy="762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audit process is founded on a “top-down” risk assessment methodology, which involves identifying and evaluating risks of material misstatements in financial statements. This approach enables us to develop a thorough understanding of the client's business policies, processes, and inherent risks.</a:t>
            </a:r>
          </a:p>
        </p:txBody>
      </p:sp>
      <p:sp>
        <p:nvSpPr>
          <p:cNvPr id="27" name="TextBox 27"/>
          <p:cNvSpPr txBox="1"/>
          <p:nvPr/>
        </p:nvSpPr>
        <p:spPr>
          <a:xfrm>
            <a:off x="921595" y="6708322"/>
            <a:ext cx="2990245" cy="2667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Key elements of our risk-based methodology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Selecting controls for testing based on the identified risks.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Shaping substantive audit responses to address areas of potential material misstatement.</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Focusing on significant accounts, disclosures, and assertions identified through both quantitative and qualitative factors.</a:t>
            </a:r>
          </a:p>
        </p:txBody>
      </p:sp>
      <p:sp>
        <p:nvSpPr>
          <p:cNvPr id="28" name="TextBox 28"/>
          <p:cNvSpPr txBox="1"/>
          <p:nvPr/>
        </p:nvSpPr>
        <p:spPr>
          <a:xfrm>
            <a:off x="921595" y="9554365"/>
            <a:ext cx="6133751" cy="381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Materiality plays a critical role in planning the nature, timing, and extent of our audit procedures. This includes evaluating fraud risks and assessing the client’s internal control environment.</a:t>
            </a:r>
          </a:p>
        </p:txBody>
      </p:sp>
      <p:sp>
        <p:nvSpPr>
          <p:cNvPr id="29" name="TextBox 29"/>
          <p:cNvSpPr txBox="1"/>
          <p:nvPr/>
        </p:nvSpPr>
        <p:spPr>
          <a:xfrm>
            <a:off x="921595" y="4934848"/>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Risk-Based Approach: The Core of Our Strategy</a:t>
            </a:r>
          </a:p>
        </p:txBody>
      </p:sp>
      <p:sp>
        <p:nvSpPr>
          <p:cNvPr id="30" name="TextBox 30"/>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32" name="TextBox 16">
            <a:extLst>
              <a:ext uri="{FF2B5EF4-FFF2-40B4-BE49-F238E27FC236}">
                <a16:creationId xmlns:a16="http://schemas.microsoft.com/office/drawing/2014/main" id="{074B4C34-ADD5-DAA3-EF94-3C287B6F1D64}"/>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12</a:t>
            </a:fld>
            <a:endParaRPr lang="en-US" sz="999" b="1">
              <a:solidFill>
                <a:srgbClr val="A6A6A6"/>
              </a:solidFill>
              <a:latin typeface="Lato"/>
              <a:ea typeface="Lato"/>
              <a:cs typeface="Lato"/>
              <a:sym typeface="Lato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TextBox 3"/>
          <p:cNvSpPr txBox="1"/>
          <p:nvPr/>
        </p:nvSpPr>
        <p:spPr>
          <a:xfrm>
            <a:off x="921595" y="937474"/>
            <a:ext cx="6133751" cy="2096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engagement leader, supported by the audit team, ensures that audit execution emphasizes objectivity and professional skepticism. To reinforce quality:</a:t>
            </a:r>
          </a:p>
          <a:p>
            <a:pPr algn="l">
              <a:lnSpc>
                <a:spcPts val="1540"/>
              </a:lnSpc>
            </a:pPr>
            <a:endParaRPr lang="en-US" sz="1100">
              <a:solidFill>
                <a:srgbClr val="000000"/>
              </a:solidFill>
              <a:latin typeface="Lato"/>
              <a:ea typeface="Lato"/>
              <a:cs typeface="Lato"/>
              <a:sym typeface="Lato"/>
            </a:endParaRPr>
          </a:p>
          <a:p>
            <a:pPr marL="171450" indent="-171450" algn="l">
              <a:lnSpc>
                <a:spcPts val="1540"/>
              </a:lnSpc>
              <a:buFont typeface="Arial" panose="020B0604020202020204" pitchFamily="34" charset="0"/>
              <a:buChar char="•"/>
            </a:pPr>
            <a:r>
              <a:rPr lang="en-US" sz="1100">
                <a:solidFill>
                  <a:srgbClr val="000000"/>
                </a:solidFill>
                <a:latin typeface="Lato"/>
                <a:ea typeface="Lato"/>
                <a:cs typeface="Lato"/>
                <a:sym typeface="Lato"/>
              </a:rPr>
              <a:t>For publicly listed and high-risk audits, a second-partner engagement quality review is mandatory before issuing the audit report.</a:t>
            </a:r>
          </a:p>
          <a:p>
            <a:pPr marL="171450" indent="-171450" algn="l">
              <a:lnSpc>
                <a:spcPts val="1540"/>
              </a:lnSpc>
              <a:buFont typeface="Arial" panose="020B0604020202020204" pitchFamily="34" charset="0"/>
              <a:buChar char="•"/>
            </a:pPr>
            <a:r>
              <a:rPr lang="en-US" sz="1100">
                <a:solidFill>
                  <a:srgbClr val="000000"/>
                </a:solidFill>
                <a:latin typeface="Lato"/>
                <a:ea typeface="Lato"/>
                <a:cs typeface="Lato"/>
                <a:sym typeface="Lato"/>
              </a:rPr>
              <a:t>A risk-based approach determines which non-public audits undergo a second-partner review.</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After the engagement leader’s review, critical deliverables, such as the audit report, management representation letter, and financial statements, are submitted to the Quality Management team. A final quality check is conducted before issuing the Unique Authorization Code (UAC), ensuring compliance with the firm’s stringent quality standards and documentation policies.</a:t>
            </a:r>
          </a:p>
        </p:txBody>
      </p:sp>
      <p:sp>
        <p:nvSpPr>
          <p:cNvPr id="4" name="TextBox 4"/>
          <p:cNvSpPr txBox="1"/>
          <p:nvPr/>
        </p:nvSpPr>
        <p:spPr>
          <a:xfrm>
            <a:off x="921595" y="476464"/>
            <a:ext cx="5134002"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Audit Execution and Oversight</a:t>
            </a:r>
          </a:p>
        </p:txBody>
      </p:sp>
      <p:grpSp>
        <p:nvGrpSpPr>
          <p:cNvPr id="5" name="Group 5"/>
          <p:cNvGrpSpPr/>
          <p:nvPr/>
        </p:nvGrpSpPr>
        <p:grpSpPr>
          <a:xfrm>
            <a:off x="6305524" y="567505"/>
            <a:ext cx="171613" cy="17161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7" name="TextBox 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8" name="Group 8"/>
          <p:cNvGrpSpPr/>
          <p:nvPr/>
        </p:nvGrpSpPr>
        <p:grpSpPr>
          <a:xfrm>
            <a:off x="6553924" y="567505"/>
            <a:ext cx="171613" cy="1716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0" name="TextBox 1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1" name="Group 11"/>
          <p:cNvGrpSpPr/>
          <p:nvPr/>
        </p:nvGrpSpPr>
        <p:grpSpPr>
          <a:xfrm>
            <a:off x="6802324" y="567505"/>
            <a:ext cx="171613" cy="17161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3" name="TextBox 13"/>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4" name="Group 14"/>
          <p:cNvGrpSpPr/>
          <p:nvPr/>
        </p:nvGrpSpPr>
        <p:grpSpPr>
          <a:xfrm>
            <a:off x="6305524" y="6104648"/>
            <a:ext cx="171613" cy="17161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6" name="TextBox 16"/>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7" name="Group 17"/>
          <p:cNvGrpSpPr/>
          <p:nvPr/>
        </p:nvGrpSpPr>
        <p:grpSpPr>
          <a:xfrm>
            <a:off x="6553924" y="6104648"/>
            <a:ext cx="171613" cy="17161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9" name="TextBox 19"/>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20" name="Group 20"/>
          <p:cNvGrpSpPr/>
          <p:nvPr/>
        </p:nvGrpSpPr>
        <p:grpSpPr>
          <a:xfrm>
            <a:off x="6802324" y="6104648"/>
            <a:ext cx="171613" cy="17161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2" name="TextBox 22"/>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3" name="Freeform 23"/>
          <p:cNvSpPr/>
          <p:nvPr/>
        </p:nvSpPr>
        <p:spPr>
          <a:xfrm>
            <a:off x="921595" y="3366379"/>
            <a:ext cx="6133704" cy="2316791"/>
          </a:xfrm>
          <a:custGeom>
            <a:avLst/>
            <a:gdLst/>
            <a:ahLst/>
            <a:cxnLst/>
            <a:rect l="l" t="t" r="r" b="b"/>
            <a:pathLst>
              <a:path w="6133704" h="2316791">
                <a:moveTo>
                  <a:pt x="0" y="0"/>
                </a:moveTo>
                <a:lnTo>
                  <a:pt x="6133705" y="0"/>
                </a:lnTo>
                <a:lnTo>
                  <a:pt x="6133705" y="2316791"/>
                </a:lnTo>
                <a:lnTo>
                  <a:pt x="0" y="2316791"/>
                </a:lnTo>
                <a:lnTo>
                  <a:pt x="0" y="0"/>
                </a:lnTo>
                <a:close/>
              </a:path>
            </a:pathLst>
          </a:custGeom>
          <a:blipFill>
            <a:blip r:embed="rId2"/>
            <a:stretch>
              <a:fillRect t="-20531" b="-55858"/>
            </a:stretch>
          </a:blipFill>
        </p:spPr>
        <p:txBody>
          <a:bodyPr/>
          <a:lstStyle/>
          <a:p>
            <a:endParaRPr lang="en-IN"/>
          </a:p>
        </p:txBody>
      </p:sp>
      <p:sp>
        <p:nvSpPr>
          <p:cNvPr id="24" name="TextBox 24"/>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6" name="TextBox 26"/>
          <p:cNvSpPr txBox="1"/>
          <p:nvPr/>
        </p:nvSpPr>
        <p:spPr>
          <a:xfrm>
            <a:off x="921595" y="6576064"/>
            <a:ext cx="6133751" cy="572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For clients with operations spanning multiple locations or business units, we adopt a flexible approach, acting as either component auditors or reviewers. This ensures alignment with US auditing standards while maintaining our firm’s internal quality benchmarks.</a:t>
            </a:r>
          </a:p>
        </p:txBody>
      </p:sp>
      <p:sp>
        <p:nvSpPr>
          <p:cNvPr id="27" name="TextBox 27"/>
          <p:cNvSpPr txBox="1"/>
          <p:nvPr/>
        </p:nvSpPr>
        <p:spPr>
          <a:xfrm>
            <a:off x="921595" y="6042182"/>
            <a:ext cx="5134002" cy="3334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Adapting to Multi-Location Engagements</a:t>
            </a:r>
          </a:p>
        </p:txBody>
      </p:sp>
      <p:sp>
        <p:nvSpPr>
          <p:cNvPr id="28" name="TextBox 28"/>
          <p:cNvSpPr txBox="1"/>
          <p:nvPr/>
        </p:nvSpPr>
        <p:spPr>
          <a:xfrm>
            <a:off x="921595" y="8310985"/>
            <a:ext cx="6133751" cy="1524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Consultation is integral to our audit process. Team members, managers, and partners are encouraged to seek guidance, fostering a collaborative environment. Formal and informal avenues for consultations ensure that all engagements align with professional standards, promoting continuous learning and improvement.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2023, we established the National Accounting Office (NAO) to provide technical support for complex accounting and auditing matters. The NAO is a central hub for consultations and technical guidance, ensuring a consistent approach across assurance engagements.</a:t>
            </a:r>
          </a:p>
        </p:txBody>
      </p:sp>
      <p:sp>
        <p:nvSpPr>
          <p:cNvPr id="29" name="TextBox 29"/>
          <p:cNvSpPr txBox="1"/>
          <p:nvPr/>
        </p:nvSpPr>
        <p:spPr>
          <a:xfrm>
            <a:off x="921595" y="7561806"/>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National Accounting Office (NAO): Centralized Expertise and Support</a:t>
            </a:r>
          </a:p>
        </p:txBody>
      </p:sp>
      <p:grpSp>
        <p:nvGrpSpPr>
          <p:cNvPr id="30" name="Group 30"/>
          <p:cNvGrpSpPr/>
          <p:nvPr/>
        </p:nvGrpSpPr>
        <p:grpSpPr>
          <a:xfrm>
            <a:off x="6305524" y="7652847"/>
            <a:ext cx="171613" cy="17161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2" name="TextBox 32"/>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33" name="Group 33"/>
          <p:cNvGrpSpPr/>
          <p:nvPr/>
        </p:nvGrpSpPr>
        <p:grpSpPr>
          <a:xfrm>
            <a:off x="6553924" y="7652847"/>
            <a:ext cx="171613" cy="17161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5" name="TextBox 3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36" name="Group 36"/>
          <p:cNvGrpSpPr/>
          <p:nvPr/>
        </p:nvGrpSpPr>
        <p:grpSpPr>
          <a:xfrm>
            <a:off x="6802324" y="7652847"/>
            <a:ext cx="171613" cy="171613"/>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8" name="TextBox 3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39" name="TextBox 16">
            <a:extLst>
              <a:ext uri="{FF2B5EF4-FFF2-40B4-BE49-F238E27FC236}">
                <a16:creationId xmlns:a16="http://schemas.microsoft.com/office/drawing/2014/main" id="{3EA43078-4E44-EDD6-DDE3-75A92DE0129A}"/>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13</a:t>
            </a:fld>
            <a:endParaRPr lang="en-US" sz="999" b="1">
              <a:solidFill>
                <a:srgbClr val="A6A6A6"/>
              </a:solidFill>
              <a:latin typeface="Lato"/>
              <a:ea typeface="Lato"/>
              <a:cs typeface="Lato"/>
              <a:sym typeface="Lato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6624076"/>
            <a:ext cx="6133751" cy="1199007"/>
            <a:chOff x="0" y="0"/>
            <a:chExt cx="8178334" cy="1598676"/>
          </a:xfrm>
        </p:grpSpPr>
        <p:sp>
          <p:nvSpPr>
            <p:cNvPr id="4" name="TextBox 4"/>
            <p:cNvSpPr txBox="1"/>
            <p:nvPr/>
          </p:nvSpPr>
          <p:spPr>
            <a:xfrm>
              <a:off x="0" y="591355"/>
              <a:ext cx="8178334" cy="100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Aligned with KNAV International Limited's efforts, we have implemented standardized audit work papers across our engagements. These standardized templates promote uniformity and clarity. Regular training by our Quality Management and Learning and Development teams ensures effective use and consistent documentation practices.</a:t>
              </a:r>
            </a:p>
          </p:txBody>
        </p:sp>
        <p:sp>
          <p:nvSpPr>
            <p:cNvPr id="5" name="TextBox 5"/>
            <p:cNvSpPr txBox="1"/>
            <p:nvPr/>
          </p:nvSpPr>
          <p:spPr>
            <a:xfrm>
              <a:off x="0" y="-9525"/>
              <a:ext cx="6845336" cy="4540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Consistency Through Standardization</a:t>
              </a:r>
            </a:p>
          </p:txBody>
        </p:sp>
        <p:grpSp>
          <p:nvGrpSpPr>
            <p:cNvPr id="6" name="Group 6"/>
            <p:cNvGrpSpPr/>
            <p:nvPr/>
          </p:nvGrpSpPr>
          <p:grpSpPr>
            <a:xfrm>
              <a:off x="7178571" y="108688"/>
              <a:ext cx="228817" cy="22881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9" name="Group 9"/>
            <p:cNvGrpSpPr/>
            <p:nvPr/>
          </p:nvGrpSpPr>
          <p:grpSpPr>
            <a:xfrm>
              <a:off x="7509772" y="108688"/>
              <a:ext cx="228817" cy="22881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2" name="Group 12"/>
            <p:cNvGrpSpPr/>
            <p:nvPr/>
          </p:nvGrpSpPr>
          <p:grpSpPr>
            <a:xfrm>
              <a:off x="7840972" y="108688"/>
              <a:ext cx="228817" cy="2288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sp>
        <p:nvSpPr>
          <p:cNvPr id="15" name="Freeform 15" descr="Two bussiness people working at a table"/>
          <p:cNvSpPr/>
          <p:nvPr/>
        </p:nvSpPr>
        <p:spPr>
          <a:xfrm>
            <a:off x="921595" y="485989"/>
            <a:ext cx="2990245" cy="1653546"/>
          </a:xfrm>
          <a:custGeom>
            <a:avLst/>
            <a:gdLst/>
            <a:ahLst/>
            <a:cxnLst/>
            <a:rect l="l" t="t" r="r" b="b"/>
            <a:pathLst>
              <a:path w="2990245" h="1653546">
                <a:moveTo>
                  <a:pt x="0" y="0"/>
                </a:moveTo>
                <a:lnTo>
                  <a:pt x="2990246" y="0"/>
                </a:lnTo>
                <a:lnTo>
                  <a:pt x="2990246" y="1653546"/>
                </a:lnTo>
                <a:lnTo>
                  <a:pt x="0" y="1653546"/>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IN"/>
          </a:p>
        </p:txBody>
      </p:sp>
      <p:sp>
        <p:nvSpPr>
          <p:cNvPr id="16" name="Freeform 16"/>
          <p:cNvSpPr/>
          <p:nvPr/>
        </p:nvSpPr>
        <p:spPr>
          <a:xfrm>
            <a:off x="964471" y="7961539"/>
            <a:ext cx="6090875" cy="2156424"/>
          </a:xfrm>
          <a:custGeom>
            <a:avLst/>
            <a:gdLst/>
            <a:ahLst/>
            <a:cxnLst/>
            <a:rect l="l" t="t" r="r" b="b"/>
            <a:pathLst>
              <a:path w="6090875" h="2156424">
                <a:moveTo>
                  <a:pt x="0" y="0"/>
                </a:moveTo>
                <a:lnTo>
                  <a:pt x="6090875" y="0"/>
                </a:lnTo>
                <a:lnTo>
                  <a:pt x="6090875" y="2156424"/>
                </a:lnTo>
                <a:lnTo>
                  <a:pt x="0" y="2156424"/>
                </a:lnTo>
                <a:lnTo>
                  <a:pt x="0" y="0"/>
                </a:lnTo>
                <a:close/>
              </a:path>
            </a:pathLst>
          </a:custGeom>
          <a:blipFill>
            <a:blip r:embed="rId3"/>
            <a:stretch>
              <a:fillRect t="-52968" b="-35568"/>
            </a:stretch>
          </a:blipFill>
        </p:spPr>
        <p:txBody>
          <a:bodyPr/>
          <a:lstStyle/>
          <a:p>
            <a:endParaRPr lang="en-IN"/>
          </a:p>
        </p:txBody>
      </p:sp>
      <p:sp>
        <p:nvSpPr>
          <p:cNvPr id="17" name="TextBox 17"/>
          <p:cNvSpPr txBox="1"/>
          <p:nvPr/>
        </p:nvSpPr>
        <p:spPr>
          <a:xfrm>
            <a:off x="921595" y="2414853"/>
            <a:ext cx="6133751" cy="3783023"/>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Key Functions of the NAO</a:t>
            </a:r>
          </a:p>
          <a:p>
            <a:pPr algn="l">
              <a:lnSpc>
                <a:spcPts val="1540"/>
              </a:lnSpc>
            </a:pPr>
            <a:endParaRPr lang="en-US" sz="1100" b="1">
              <a:solidFill>
                <a:srgbClr val="000000"/>
              </a:solidFill>
              <a:latin typeface="Lato Bold"/>
              <a:ea typeface="Lato Bold"/>
              <a:cs typeface="Lato Bold"/>
              <a:sym typeface="Lato Bold"/>
            </a:endParaRPr>
          </a:p>
          <a:p>
            <a:pPr algn="l">
              <a:lnSpc>
                <a:spcPts val="1540"/>
              </a:lnSpc>
            </a:pPr>
            <a:r>
              <a:rPr lang="en-US" sz="1100">
                <a:solidFill>
                  <a:srgbClr val="000000"/>
                </a:solidFill>
                <a:latin typeface="Lato"/>
                <a:ea typeface="Lato"/>
                <a:cs typeface="Lato"/>
                <a:sym typeface="Lato"/>
              </a:rPr>
              <a:t>The NAO serves as a single point of contact for technical guidance on GAAP and GAAS. It plays a pivotal role in ensuring consistency in addressing technical issues, fostering collaboration among audit teams, and promoting a unified approach to contentious accounting topics.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NAO's responsibilities include:</a:t>
            </a:r>
          </a:p>
          <a:p>
            <a:pPr algn="l">
              <a:lnSpc>
                <a:spcPts val="1540"/>
              </a:lnSpc>
            </a:pPr>
            <a:endParaRPr lang="en-US" sz="1100">
              <a:solidFill>
                <a:srgbClr val="000000"/>
              </a:solidFill>
              <a:latin typeface="Lato"/>
              <a:ea typeface="Lato"/>
              <a:cs typeface="Lato"/>
              <a:sym typeface="Lato"/>
            </a:endParaRPr>
          </a:p>
          <a:p>
            <a:pPr marL="237491" lvl="1" indent="-118745" algn="l">
              <a:spcAft>
                <a:spcPts val="600"/>
              </a:spcAft>
              <a:buFont typeface="Arial"/>
              <a:buChar char="•"/>
            </a:pPr>
            <a:r>
              <a:rPr lang="en-US" sz="1100">
                <a:solidFill>
                  <a:srgbClr val="000000"/>
                </a:solidFill>
                <a:latin typeface="Lato"/>
                <a:ea typeface="Lato"/>
                <a:cs typeface="Lato"/>
                <a:sym typeface="Lato"/>
              </a:rPr>
              <a:t>Consultative Support: Engaging with audit teams to resolve complex issues uniformly, quickly, and reliably.</a:t>
            </a:r>
          </a:p>
          <a:p>
            <a:pPr marL="237491" lvl="1" indent="-118745" algn="l">
              <a:spcAft>
                <a:spcPts val="600"/>
              </a:spcAft>
              <a:buFont typeface="Arial"/>
              <a:buChar char="•"/>
            </a:pPr>
            <a:r>
              <a:rPr lang="en-US" sz="1100">
                <a:solidFill>
                  <a:srgbClr val="000000"/>
                </a:solidFill>
                <a:latin typeface="Lato"/>
                <a:ea typeface="Lato"/>
                <a:cs typeface="Lato"/>
                <a:sym typeface="Lato"/>
              </a:rPr>
              <a:t>L&amp;D Oversight: Designing programs to ensure engagement teams remain informed on updates to GAAP and GAAS.</a:t>
            </a:r>
          </a:p>
          <a:p>
            <a:pPr marL="237491" lvl="1" indent="-118745" algn="l">
              <a:spcAft>
                <a:spcPts val="600"/>
              </a:spcAft>
              <a:buFont typeface="Arial"/>
              <a:buChar char="•"/>
            </a:pPr>
            <a:r>
              <a:rPr lang="en-US" sz="1100">
                <a:solidFill>
                  <a:srgbClr val="000000"/>
                </a:solidFill>
                <a:latin typeface="Lato"/>
                <a:ea typeface="Lato"/>
                <a:cs typeface="Lato"/>
                <a:sym typeface="Lato"/>
              </a:rPr>
              <a:t>Policy Development: Framing the “Firm Point of View” on emerging technical topics.</a:t>
            </a:r>
          </a:p>
          <a:p>
            <a:pPr marL="237491" lvl="1" indent="-118745" algn="l">
              <a:spcAft>
                <a:spcPts val="600"/>
              </a:spcAft>
              <a:buFont typeface="Arial"/>
              <a:buChar char="•"/>
            </a:pPr>
            <a:r>
              <a:rPr lang="en-US" sz="1100">
                <a:solidFill>
                  <a:srgbClr val="000000"/>
                </a:solidFill>
                <a:latin typeface="Lato"/>
                <a:ea typeface="Lato"/>
                <a:cs typeface="Lato"/>
                <a:sym typeface="Lato"/>
              </a:rPr>
              <a:t>Knowledge Sharing: Participating in standardization processes and disseminating new regulations to audit teams and clients effectively.</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NAO team comprises seasoned professionals with extensive expertise in audit methodology, GAAP, and GAAS, supported by years of experience in auditing public interest entities and complex financial statements.</a:t>
            </a:r>
          </a:p>
        </p:txBody>
      </p:sp>
      <p:sp>
        <p:nvSpPr>
          <p:cNvPr id="18" name="TextBox 18"/>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0" name="TextBox 20"/>
          <p:cNvSpPr txBox="1"/>
          <p:nvPr/>
        </p:nvSpPr>
        <p:spPr>
          <a:xfrm>
            <a:off x="4065101" y="457414"/>
            <a:ext cx="2990245" cy="1823576"/>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Mandatory consultations with the NAO are required for the following contentious matters:</a:t>
            </a:r>
          </a:p>
          <a:p>
            <a:pPr algn="l">
              <a:lnSpc>
                <a:spcPts val="1540"/>
              </a:lnSpc>
            </a:pPr>
            <a:endParaRPr lang="en-US" sz="1100">
              <a:solidFill>
                <a:srgbClr val="000000"/>
              </a:solidFill>
              <a:latin typeface="Lato"/>
              <a:ea typeface="Lato"/>
              <a:cs typeface="Lato"/>
              <a:sym typeface="Lato"/>
            </a:endParaRPr>
          </a:p>
          <a:p>
            <a:pPr marL="237491" lvl="1" indent="-118745" algn="l">
              <a:spcAft>
                <a:spcPts val="600"/>
              </a:spcAft>
              <a:buFont typeface="Arial"/>
              <a:buChar char="•"/>
            </a:pPr>
            <a:r>
              <a:rPr lang="en-US" sz="1100">
                <a:solidFill>
                  <a:srgbClr val="000000"/>
                </a:solidFill>
                <a:latin typeface="Lato"/>
                <a:ea typeface="Lato"/>
                <a:cs typeface="Lato"/>
                <a:sym typeface="Lato"/>
              </a:rPr>
              <a:t>Material uncertainty related to going concern</a:t>
            </a:r>
          </a:p>
          <a:p>
            <a:pPr marL="237491" lvl="1" indent="-118745" algn="l">
              <a:spcAft>
                <a:spcPts val="600"/>
              </a:spcAft>
              <a:buFont typeface="Arial"/>
              <a:buChar char="•"/>
            </a:pPr>
            <a:r>
              <a:rPr lang="en-US" sz="1100">
                <a:solidFill>
                  <a:srgbClr val="000000"/>
                </a:solidFill>
                <a:latin typeface="Lato"/>
                <a:ea typeface="Lato"/>
                <a:cs typeface="Lato"/>
                <a:sym typeface="Lato"/>
              </a:rPr>
              <a:t>Qualified or modified audit opinions</a:t>
            </a:r>
          </a:p>
          <a:p>
            <a:pPr marL="237491" lvl="1" indent="-118745" algn="l">
              <a:spcAft>
                <a:spcPts val="600"/>
              </a:spcAft>
              <a:buFont typeface="Arial"/>
              <a:buChar char="•"/>
            </a:pPr>
            <a:r>
              <a:rPr lang="en-US" sz="1100">
                <a:solidFill>
                  <a:srgbClr val="000000"/>
                </a:solidFill>
                <a:latin typeface="Lato"/>
                <a:ea typeface="Lato"/>
                <a:cs typeface="Lato"/>
                <a:sym typeface="Lato"/>
              </a:rPr>
              <a:t>Impairment of long-lived assets, intangibles, and goodwill</a:t>
            </a:r>
          </a:p>
          <a:p>
            <a:pPr marL="237491" lvl="1" indent="-118745" algn="l">
              <a:spcAft>
                <a:spcPts val="600"/>
              </a:spcAft>
              <a:buFont typeface="Arial"/>
              <a:buChar char="•"/>
            </a:pPr>
            <a:r>
              <a:rPr lang="en-US" sz="1100">
                <a:solidFill>
                  <a:srgbClr val="000000"/>
                </a:solidFill>
                <a:latin typeface="Lato"/>
                <a:ea typeface="Lato"/>
                <a:cs typeface="Lato"/>
                <a:sym typeface="Lato"/>
              </a:rPr>
              <a:t>Fraud considerations</a:t>
            </a:r>
          </a:p>
        </p:txBody>
      </p:sp>
      <p:sp>
        <p:nvSpPr>
          <p:cNvPr id="21" name="TextBox 16">
            <a:extLst>
              <a:ext uri="{FF2B5EF4-FFF2-40B4-BE49-F238E27FC236}">
                <a16:creationId xmlns:a16="http://schemas.microsoft.com/office/drawing/2014/main" id="{87C19FB2-FA56-BBBD-669C-CB3F6D0A9507}"/>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14</a:t>
            </a:fld>
            <a:endParaRPr lang="en-US" sz="999" b="1">
              <a:solidFill>
                <a:srgbClr val="A6A6A6"/>
              </a:solidFill>
              <a:latin typeface="Lato"/>
              <a:ea typeface="Lato"/>
              <a:cs typeface="Lato"/>
              <a:sym typeface="Lato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485989"/>
            <a:ext cx="6133751" cy="2545715"/>
            <a:chOff x="0" y="0"/>
            <a:chExt cx="8178334" cy="3394287"/>
          </a:xfrm>
        </p:grpSpPr>
        <p:sp>
          <p:nvSpPr>
            <p:cNvPr id="4" name="TextBox 4"/>
            <p:cNvSpPr txBox="1"/>
            <p:nvPr/>
          </p:nvSpPr>
          <p:spPr>
            <a:xfrm>
              <a:off x="0" y="608965"/>
              <a:ext cx="8178334" cy="2785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We report audit findings to governance bodies, addressing vital aspects such as audit scope, key accounting matters, misstatements, internal control weaknesses, and independence concerns. Audit files are securely archived in compliance with professional standards and our firm’s document retention policies.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Our focus on quality and consistency ensures that clients receive reliable, high-quality services. The NAO has facilitated around 100 consultations on complex issues, highlighting its role as a focal point of our quality assurance framework.</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Through rigorous standards, innovative training, and a culture of consultation, we continuously strive to uphold the integrity and quality of our audit processes.</a:t>
              </a:r>
            </a:p>
          </p:txBody>
        </p:sp>
        <p:sp>
          <p:nvSpPr>
            <p:cNvPr id="5" name="TextBox 5"/>
            <p:cNvSpPr txBox="1"/>
            <p:nvPr/>
          </p:nvSpPr>
          <p:spPr>
            <a:xfrm>
              <a:off x="0" y="-9525"/>
              <a:ext cx="6845336" cy="4540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Client-Centric Quality Assurance</a:t>
              </a:r>
            </a:p>
          </p:txBody>
        </p:sp>
        <p:grpSp>
          <p:nvGrpSpPr>
            <p:cNvPr id="6" name="Group 6"/>
            <p:cNvGrpSpPr/>
            <p:nvPr/>
          </p:nvGrpSpPr>
          <p:grpSpPr>
            <a:xfrm>
              <a:off x="7178571" y="108688"/>
              <a:ext cx="228817" cy="22881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9" name="Group 9"/>
            <p:cNvGrpSpPr/>
            <p:nvPr/>
          </p:nvGrpSpPr>
          <p:grpSpPr>
            <a:xfrm>
              <a:off x="7509772" y="108688"/>
              <a:ext cx="228817" cy="22881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2" name="Group 12"/>
            <p:cNvGrpSpPr/>
            <p:nvPr/>
          </p:nvGrpSpPr>
          <p:grpSpPr>
            <a:xfrm>
              <a:off x="7840972" y="108688"/>
              <a:ext cx="228817" cy="22881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sp>
        <p:nvSpPr>
          <p:cNvPr id="15" name="Freeform 15"/>
          <p:cNvSpPr/>
          <p:nvPr/>
        </p:nvSpPr>
        <p:spPr>
          <a:xfrm>
            <a:off x="921595" y="3331260"/>
            <a:ext cx="6133751" cy="6786703"/>
          </a:xfrm>
          <a:custGeom>
            <a:avLst/>
            <a:gdLst/>
            <a:ahLst/>
            <a:cxnLst/>
            <a:rect l="l" t="t" r="r" b="b"/>
            <a:pathLst>
              <a:path w="6133751" h="6786703">
                <a:moveTo>
                  <a:pt x="0" y="0"/>
                </a:moveTo>
                <a:lnTo>
                  <a:pt x="6133751" y="0"/>
                </a:lnTo>
                <a:lnTo>
                  <a:pt x="6133751" y="6786703"/>
                </a:lnTo>
                <a:lnTo>
                  <a:pt x="0" y="6786703"/>
                </a:lnTo>
                <a:lnTo>
                  <a:pt x="0" y="0"/>
                </a:lnTo>
                <a:close/>
              </a:path>
            </a:pathLst>
          </a:custGeom>
          <a:blipFill>
            <a:blip r:embed="rId2"/>
            <a:stretch>
              <a:fillRect l="-27519" r="-38552"/>
            </a:stretch>
          </a:blipFill>
        </p:spPr>
        <p:txBody>
          <a:bodyPr/>
          <a:lstStyle/>
          <a:p>
            <a:endParaRPr lang="en-IN"/>
          </a:p>
        </p:txBody>
      </p:sp>
      <p:sp>
        <p:nvSpPr>
          <p:cNvPr id="16" name="TextBox 16"/>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8" name="TextBox 16">
            <a:extLst>
              <a:ext uri="{FF2B5EF4-FFF2-40B4-BE49-F238E27FC236}">
                <a16:creationId xmlns:a16="http://schemas.microsoft.com/office/drawing/2014/main" id="{7A202837-61CE-5249-592E-B990FA0F683D}"/>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15</a:t>
            </a:fld>
            <a:endParaRPr lang="en-US" sz="999" b="1">
              <a:solidFill>
                <a:srgbClr val="A6A6A6"/>
              </a:solidFill>
              <a:latin typeface="Lato"/>
              <a:ea typeface="Lato"/>
              <a:cs typeface="Lato"/>
              <a:sym typeface="Lato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1455509"/>
            <a:ext cx="6133704" cy="2159780"/>
            <a:chOff x="0" y="0"/>
            <a:chExt cx="8178272" cy="2879707"/>
          </a:xfrm>
        </p:grpSpPr>
        <p:sp>
          <p:nvSpPr>
            <p:cNvPr id="4" name="TextBox 4"/>
            <p:cNvSpPr txBox="1"/>
            <p:nvPr/>
          </p:nvSpPr>
          <p:spPr>
            <a:xfrm>
              <a:off x="0" y="602385"/>
              <a:ext cx="8178272" cy="227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KNAV’s commitment to a robust risk management framework has evolved to address the complexities of today’s global business environment. Our philosophy for risk management in 2024 emphasizes accountability, adaptability, and sustained excellence, driven by collective responsibility and strategic foresight.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We believe that risk management is everyone's responsibility. The 'tone at the top' defines our approach, fostering a culture of accountability, ethics, and integrity at all levels within our firm. This collaborative culture ensures that every professional is actively engaged in mitigating risks, enabling the firm to adapt swiftly to emerging challenges and opportunities.</a:t>
              </a:r>
            </a:p>
          </p:txBody>
        </p:sp>
        <p:grpSp>
          <p:nvGrpSpPr>
            <p:cNvPr id="5" name="Group 5"/>
            <p:cNvGrpSpPr/>
            <p:nvPr/>
          </p:nvGrpSpPr>
          <p:grpSpPr>
            <a:xfrm>
              <a:off x="7178571" y="108688"/>
              <a:ext cx="228817" cy="22881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7" name="TextBox 7"/>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8" name="Group 8"/>
            <p:cNvGrpSpPr/>
            <p:nvPr/>
          </p:nvGrpSpPr>
          <p:grpSpPr>
            <a:xfrm>
              <a:off x="7509772" y="108688"/>
              <a:ext cx="228817" cy="22881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0" name="TextBox 10"/>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1" name="Group 11"/>
            <p:cNvGrpSpPr/>
            <p:nvPr/>
          </p:nvGrpSpPr>
          <p:grpSpPr>
            <a:xfrm>
              <a:off x="7840972" y="108688"/>
              <a:ext cx="228817" cy="22881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3" name="TextBox 13"/>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sp>
          <p:nvSpPr>
            <p:cNvPr id="14" name="TextBox 14"/>
            <p:cNvSpPr txBox="1"/>
            <p:nvPr/>
          </p:nvSpPr>
          <p:spPr>
            <a:xfrm>
              <a:off x="0" y="-9525"/>
              <a:ext cx="6874845" cy="4540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Foundations of Risk Management</a:t>
              </a:r>
            </a:p>
          </p:txBody>
        </p:sp>
      </p:grpSp>
      <p:grpSp>
        <p:nvGrpSpPr>
          <p:cNvPr id="15" name="Group 15"/>
          <p:cNvGrpSpPr/>
          <p:nvPr/>
        </p:nvGrpSpPr>
        <p:grpSpPr>
          <a:xfrm>
            <a:off x="6305524" y="4072995"/>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553924" y="4072995"/>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21" name="Group 21"/>
          <p:cNvGrpSpPr/>
          <p:nvPr/>
        </p:nvGrpSpPr>
        <p:grpSpPr>
          <a:xfrm>
            <a:off x="6802324" y="4072995"/>
            <a:ext cx="171613" cy="17161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3" name="TextBox 23"/>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4" name="Freeform 24"/>
          <p:cNvSpPr/>
          <p:nvPr/>
        </p:nvSpPr>
        <p:spPr>
          <a:xfrm>
            <a:off x="921595" y="4783109"/>
            <a:ext cx="6133704" cy="2504126"/>
          </a:xfrm>
          <a:custGeom>
            <a:avLst/>
            <a:gdLst/>
            <a:ahLst/>
            <a:cxnLst/>
            <a:rect l="l" t="t" r="r" b="b"/>
            <a:pathLst>
              <a:path w="6133704" h="2504126">
                <a:moveTo>
                  <a:pt x="0" y="0"/>
                </a:moveTo>
                <a:lnTo>
                  <a:pt x="6133705" y="0"/>
                </a:lnTo>
                <a:lnTo>
                  <a:pt x="6133705" y="2504126"/>
                </a:lnTo>
                <a:lnTo>
                  <a:pt x="0" y="2504126"/>
                </a:lnTo>
                <a:lnTo>
                  <a:pt x="0" y="0"/>
                </a:lnTo>
                <a:close/>
              </a:path>
            </a:pathLst>
          </a:custGeom>
          <a:blipFill>
            <a:blip r:embed="rId2"/>
            <a:stretch>
              <a:fillRect l="-2141" t="-25433" r="-886" b="-42701"/>
            </a:stretch>
          </a:blipFill>
        </p:spPr>
        <p:txBody>
          <a:bodyPr/>
          <a:lstStyle/>
          <a:p>
            <a:endParaRPr lang="en-IN"/>
          </a:p>
        </p:txBody>
      </p:sp>
      <p:sp>
        <p:nvSpPr>
          <p:cNvPr id="25" name="TextBox 25"/>
          <p:cNvSpPr txBox="1"/>
          <p:nvPr/>
        </p:nvSpPr>
        <p:spPr>
          <a:xfrm>
            <a:off x="921595" y="7522989"/>
            <a:ext cx="6133754" cy="2477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Leadership plays a pivotal role in steering KNAV toward excellence. Key individuals who set the tone for risk management and quality assurance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Managing Partner</a:t>
            </a:r>
          </a:p>
          <a:p>
            <a:pPr marL="237491" lvl="1" indent="-118745" algn="l">
              <a:lnSpc>
                <a:spcPts val="1540"/>
              </a:lnSpc>
              <a:buFont typeface="Arial"/>
              <a:buChar char="•"/>
            </a:pPr>
            <a:r>
              <a:rPr lang="en-US" sz="1100">
                <a:solidFill>
                  <a:srgbClr val="000000"/>
                </a:solidFill>
                <a:latin typeface="Lato"/>
                <a:ea typeface="Lato"/>
                <a:cs typeface="Lato"/>
                <a:sym typeface="Lato"/>
              </a:rPr>
              <a:t>National Quality Control and Risk Management Partner</a:t>
            </a:r>
          </a:p>
          <a:p>
            <a:pPr marL="237491" lvl="1" indent="-118745" algn="l">
              <a:lnSpc>
                <a:spcPts val="1540"/>
              </a:lnSpc>
              <a:buFont typeface="Arial"/>
              <a:buChar char="•"/>
            </a:pPr>
            <a:r>
              <a:rPr lang="en-US" sz="1100">
                <a:solidFill>
                  <a:srgbClr val="000000"/>
                </a:solidFill>
                <a:latin typeface="Lato"/>
                <a:ea typeface="Lato"/>
                <a:cs typeface="Lato"/>
                <a:sym typeface="Lato"/>
              </a:rPr>
              <a:t>Lead Partner – International Assurance &amp; Accounting Services</a:t>
            </a:r>
          </a:p>
          <a:p>
            <a:pPr marL="237491" lvl="1" indent="-118745" algn="l">
              <a:lnSpc>
                <a:spcPts val="1540"/>
              </a:lnSpc>
              <a:buFont typeface="Arial"/>
              <a:buChar char="•"/>
            </a:pPr>
            <a:r>
              <a:rPr lang="en-US" sz="1100">
                <a:solidFill>
                  <a:srgbClr val="000000"/>
                </a:solidFill>
                <a:latin typeface="Lato"/>
                <a:ea typeface="Lato"/>
                <a:cs typeface="Lato"/>
                <a:sym typeface="Lato"/>
              </a:rPr>
              <a:t>Lead Partner – Tax Services</a:t>
            </a:r>
          </a:p>
          <a:p>
            <a:pPr marL="237491" lvl="1" indent="-118745" algn="l">
              <a:lnSpc>
                <a:spcPts val="1540"/>
              </a:lnSpc>
              <a:buFont typeface="Arial"/>
              <a:buChar char="•"/>
            </a:pPr>
            <a:r>
              <a:rPr lang="en-US" sz="1100">
                <a:solidFill>
                  <a:srgbClr val="000000"/>
                </a:solidFill>
                <a:latin typeface="Lato"/>
                <a:ea typeface="Lato"/>
                <a:cs typeface="Lato"/>
                <a:sym typeface="Lato"/>
              </a:rPr>
              <a:t>Lead Partner – Advisory Services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These leaders, along with Directors and Senior Managers, oversee procedures and best practices for client acceptance, retention, supervision, and staff evaluation. The firm’s leadership collaborates with the Quality Management team to develop and uphold rigorous standards for quality management across all engagements.</a:t>
            </a:r>
          </a:p>
        </p:txBody>
      </p:sp>
      <p:sp>
        <p:nvSpPr>
          <p:cNvPr id="26" name="TextBox 26"/>
          <p:cNvSpPr txBox="1"/>
          <p:nvPr/>
        </p:nvSpPr>
        <p:spPr>
          <a:xfrm>
            <a:off x="921595" y="3981954"/>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Leadership’s Role in Risk and Quality Management</a:t>
            </a:r>
          </a:p>
        </p:txBody>
      </p:sp>
      <p:sp>
        <p:nvSpPr>
          <p:cNvPr id="27" name="TextBox 27"/>
          <p:cNvSpPr txBox="1"/>
          <p:nvPr/>
        </p:nvSpPr>
        <p:spPr>
          <a:xfrm>
            <a:off x="921595" y="485989"/>
            <a:ext cx="6133754" cy="742950"/>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197F6"/>
                </a:solidFill>
                <a:latin typeface="Lato Bold"/>
                <a:ea typeface="Lato Bold"/>
                <a:cs typeface="Lato Bold"/>
                <a:sym typeface="Lato Bold"/>
              </a:rPr>
              <a:t>A Holistic Approach to Risk Management and Quality Assurance </a:t>
            </a:r>
          </a:p>
        </p:txBody>
      </p:sp>
      <p:sp>
        <p:nvSpPr>
          <p:cNvPr id="28" name="TextBox 28"/>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30" name="TextBox 16">
            <a:extLst>
              <a:ext uri="{FF2B5EF4-FFF2-40B4-BE49-F238E27FC236}">
                <a16:creationId xmlns:a16="http://schemas.microsoft.com/office/drawing/2014/main" id="{67AD0E21-465B-931A-C81F-B8E37B4C7FAA}"/>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16</a:t>
            </a:fld>
            <a:endParaRPr lang="en-US" sz="999" b="1">
              <a:solidFill>
                <a:srgbClr val="A6A6A6"/>
              </a:solidFill>
              <a:latin typeface="Lato"/>
              <a:ea typeface="Lato"/>
              <a:cs typeface="Lato"/>
              <a:sym typeface="Lato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05524" y="4534751"/>
            <a:ext cx="171613" cy="1716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4" name="TextBox 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5" name="Group 5"/>
          <p:cNvGrpSpPr/>
          <p:nvPr/>
        </p:nvGrpSpPr>
        <p:grpSpPr>
          <a:xfrm>
            <a:off x="6553924" y="4534751"/>
            <a:ext cx="171613" cy="17161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7" name="TextBox 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8" name="Group 8"/>
          <p:cNvGrpSpPr/>
          <p:nvPr/>
        </p:nvGrpSpPr>
        <p:grpSpPr>
          <a:xfrm>
            <a:off x="6802324" y="4534751"/>
            <a:ext cx="171613" cy="1716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0" name="TextBox 1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1" name="AutoShape 11"/>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12" name="Group 12"/>
          <p:cNvGrpSpPr/>
          <p:nvPr/>
        </p:nvGrpSpPr>
        <p:grpSpPr>
          <a:xfrm>
            <a:off x="6305524" y="621618"/>
            <a:ext cx="171613" cy="1716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5" name="Group 15"/>
          <p:cNvGrpSpPr/>
          <p:nvPr/>
        </p:nvGrpSpPr>
        <p:grpSpPr>
          <a:xfrm>
            <a:off x="6553924" y="621618"/>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802324" y="621618"/>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1" name="Freeform 21"/>
          <p:cNvSpPr/>
          <p:nvPr/>
        </p:nvSpPr>
        <p:spPr>
          <a:xfrm>
            <a:off x="925937" y="6524176"/>
            <a:ext cx="2985903" cy="2631127"/>
          </a:xfrm>
          <a:custGeom>
            <a:avLst/>
            <a:gdLst/>
            <a:ahLst/>
            <a:cxnLst/>
            <a:rect l="l" t="t" r="r" b="b"/>
            <a:pathLst>
              <a:path w="2985903" h="2631127">
                <a:moveTo>
                  <a:pt x="0" y="0"/>
                </a:moveTo>
                <a:lnTo>
                  <a:pt x="2985904" y="0"/>
                </a:lnTo>
                <a:lnTo>
                  <a:pt x="2985904" y="2631127"/>
                </a:lnTo>
                <a:lnTo>
                  <a:pt x="0" y="2631127"/>
                </a:lnTo>
                <a:lnTo>
                  <a:pt x="0" y="0"/>
                </a:lnTo>
                <a:close/>
              </a:path>
            </a:pathLst>
          </a:custGeom>
          <a:blipFill>
            <a:blip r:embed="rId2"/>
            <a:stretch>
              <a:fillRect l="-31731" t="-27234" r="-36548"/>
            </a:stretch>
          </a:blipFill>
        </p:spPr>
        <p:txBody>
          <a:bodyPr/>
          <a:lstStyle/>
          <a:p>
            <a:endParaRPr lang="en-IN"/>
          </a:p>
        </p:txBody>
      </p:sp>
      <p:sp>
        <p:nvSpPr>
          <p:cNvPr id="22" name="Freeform 22"/>
          <p:cNvSpPr/>
          <p:nvPr/>
        </p:nvSpPr>
        <p:spPr>
          <a:xfrm>
            <a:off x="4065054" y="2203206"/>
            <a:ext cx="2990245" cy="1851155"/>
          </a:xfrm>
          <a:custGeom>
            <a:avLst/>
            <a:gdLst/>
            <a:ahLst/>
            <a:cxnLst/>
            <a:rect l="l" t="t" r="r" b="b"/>
            <a:pathLst>
              <a:path w="2990245" h="1851155">
                <a:moveTo>
                  <a:pt x="0" y="0"/>
                </a:moveTo>
                <a:lnTo>
                  <a:pt x="2990246" y="0"/>
                </a:lnTo>
                <a:lnTo>
                  <a:pt x="2990246" y="1851155"/>
                </a:lnTo>
                <a:lnTo>
                  <a:pt x="0" y="1851155"/>
                </a:lnTo>
                <a:lnTo>
                  <a:pt x="0" y="0"/>
                </a:lnTo>
                <a:close/>
              </a:path>
            </a:pathLst>
          </a:custGeom>
          <a:blipFill>
            <a:blip r:embed="rId3"/>
            <a:stretch>
              <a:fillRect t="-7622"/>
            </a:stretch>
          </a:blipFill>
        </p:spPr>
        <p:txBody>
          <a:bodyPr/>
          <a:lstStyle/>
          <a:p>
            <a:endParaRPr lang="en-IN"/>
          </a:p>
        </p:txBody>
      </p:sp>
      <p:sp>
        <p:nvSpPr>
          <p:cNvPr id="23" name="TextBox 23"/>
          <p:cNvSpPr txBox="1"/>
          <p:nvPr/>
        </p:nvSpPr>
        <p:spPr>
          <a:xfrm>
            <a:off x="921595" y="2320160"/>
            <a:ext cx="2990245" cy="1715135"/>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Professionals are expected to uphold core values of ethical conduct, confidentiality, and objectivity.</a:t>
            </a:r>
          </a:p>
          <a:p>
            <a:pPr marL="237491" lvl="1" indent="-118745" algn="l">
              <a:lnSpc>
                <a:spcPts val="1540"/>
              </a:lnSpc>
              <a:buFont typeface="Arial"/>
              <a:buChar char="•"/>
            </a:pPr>
            <a:r>
              <a:rPr lang="en-US" sz="1100">
                <a:solidFill>
                  <a:srgbClr val="000000"/>
                </a:solidFill>
                <a:latin typeface="Lato"/>
                <a:ea typeface="Lato"/>
                <a:cs typeface="Lato"/>
                <a:sym typeface="Lato"/>
              </a:rPr>
              <a:t>Continuous learning and professional development initiatives equip team members to adapt to evolving industry standards.</a:t>
            </a:r>
          </a:p>
          <a:p>
            <a:pPr marL="237491" lvl="1" indent="-118745" algn="l">
              <a:lnSpc>
                <a:spcPts val="1540"/>
              </a:lnSpc>
              <a:buFont typeface="Arial"/>
              <a:buChar char="•"/>
            </a:pPr>
            <a:r>
              <a:rPr lang="en-US" sz="1100">
                <a:solidFill>
                  <a:srgbClr val="000000"/>
                </a:solidFill>
                <a:latin typeface="Lato"/>
                <a:ea typeface="Lato"/>
                <a:cs typeface="Lato"/>
                <a:sym typeface="Lato"/>
              </a:rPr>
              <a:t>Team members are encouraged to embrace innovation and retain top talent to maintain excellence in service delivery.</a:t>
            </a:r>
          </a:p>
        </p:txBody>
      </p:sp>
      <p:sp>
        <p:nvSpPr>
          <p:cNvPr id="24" name="TextBox 24"/>
          <p:cNvSpPr txBox="1"/>
          <p:nvPr/>
        </p:nvSpPr>
        <p:spPr>
          <a:xfrm>
            <a:off x="921595" y="5428166"/>
            <a:ext cx="6133704" cy="953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To uphold our commitment to audit excellence, we have established a robust System of Quality Management (SOQM) aligned with the International Standards on Quality Management (ISQM) 1 and complementary national standards. This system was fully implemented by December 15, 2022, marking a significant shift from compliance-based quality control to a proactive and integrated quality management approach.</a:t>
            </a:r>
          </a:p>
        </p:txBody>
      </p:sp>
      <p:sp>
        <p:nvSpPr>
          <p:cNvPr id="25" name="TextBox 25"/>
          <p:cNvSpPr txBox="1"/>
          <p:nvPr/>
        </p:nvSpPr>
        <p:spPr>
          <a:xfrm>
            <a:off x="921595" y="9355328"/>
            <a:ext cx="6133704" cy="762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We utilize QM.X™, a web-based tool for risk identification, assessment, and response, supported by detailed policies and procedures in our Quality Management Manual and SOPs. In anticipation of future standards, we are preparing to adopt PCAOB’s QC 1000 standard, effective December 15, 2025.</a:t>
            </a:r>
          </a:p>
        </p:txBody>
      </p:sp>
      <p:sp>
        <p:nvSpPr>
          <p:cNvPr id="26" name="TextBox 26"/>
          <p:cNvSpPr txBox="1"/>
          <p:nvPr/>
        </p:nvSpPr>
        <p:spPr>
          <a:xfrm>
            <a:off x="4065054" y="6297168"/>
            <a:ext cx="2990245" cy="2858135"/>
          </a:xfrm>
          <a:prstGeom prst="rect">
            <a:avLst/>
          </a:prstGeom>
        </p:spPr>
        <p:txBody>
          <a:bodyPr lIns="0" tIns="0" rIns="0" bIns="0" rtlCol="0" anchor="t">
            <a:spAutoFit/>
          </a:bodyPr>
          <a:lstStyle/>
          <a:p>
            <a:pPr algn="l">
              <a:lnSpc>
                <a:spcPts val="1540"/>
              </a:lnSpc>
            </a:pPr>
            <a:endParaRPr/>
          </a:p>
          <a:p>
            <a:pPr algn="l">
              <a:lnSpc>
                <a:spcPts val="1540"/>
              </a:lnSpc>
            </a:pPr>
            <a:r>
              <a:rPr lang="en-US" sz="1100">
                <a:solidFill>
                  <a:srgbClr val="000000"/>
                </a:solidFill>
                <a:latin typeface="Lato"/>
                <a:ea typeface="Lato"/>
                <a:cs typeface="Lato"/>
                <a:sym typeface="Lato"/>
              </a:rPr>
              <a:t>Our SOQM incorporates the eight essential components outlined by ISQM 1, including:</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Governance and leadership.</a:t>
            </a:r>
          </a:p>
          <a:p>
            <a:pPr marL="237491" lvl="1" indent="-118745" algn="l">
              <a:lnSpc>
                <a:spcPts val="1540"/>
              </a:lnSpc>
              <a:buFont typeface="Arial"/>
              <a:buChar char="•"/>
            </a:pPr>
            <a:r>
              <a:rPr lang="en-US" sz="1100">
                <a:solidFill>
                  <a:srgbClr val="000000"/>
                </a:solidFill>
                <a:latin typeface="Lato"/>
                <a:ea typeface="Lato"/>
                <a:cs typeface="Lato"/>
                <a:sym typeface="Lato"/>
              </a:rPr>
              <a:t>The firm’s risk assessment process.</a:t>
            </a:r>
          </a:p>
          <a:p>
            <a:pPr marL="237491" lvl="1" indent="-118745" algn="l">
              <a:lnSpc>
                <a:spcPts val="1540"/>
              </a:lnSpc>
              <a:buFont typeface="Arial"/>
              <a:buChar char="•"/>
            </a:pPr>
            <a:r>
              <a:rPr lang="en-US" sz="1100">
                <a:solidFill>
                  <a:srgbClr val="000000"/>
                </a:solidFill>
                <a:latin typeface="Lato"/>
                <a:ea typeface="Lato"/>
                <a:cs typeface="Lato"/>
                <a:sym typeface="Lato"/>
              </a:rPr>
              <a:t>Ethical requirements, including independence.</a:t>
            </a:r>
          </a:p>
          <a:p>
            <a:pPr marL="237491" lvl="1" indent="-118745" algn="l">
              <a:lnSpc>
                <a:spcPts val="1540"/>
              </a:lnSpc>
              <a:buFont typeface="Arial"/>
              <a:buChar char="•"/>
            </a:pPr>
            <a:r>
              <a:rPr lang="en-US" sz="1100">
                <a:solidFill>
                  <a:srgbClr val="000000"/>
                </a:solidFill>
                <a:latin typeface="Lato"/>
                <a:ea typeface="Lato"/>
                <a:cs typeface="Lato"/>
                <a:sym typeface="Lato"/>
              </a:rPr>
              <a:t>Acceptance and continuance of client relationships and engagements.</a:t>
            </a:r>
          </a:p>
          <a:p>
            <a:pPr marL="237491" lvl="1" indent="-118745" algn="l">
              <a:lnSpc>
                <a:spcPts val="1540"/>
              </a:lnSpc>
              <a:buFont typeface="Arial"/>
              <a:buChar char="•"/>
            </a:pPr>
            <a:r>
              <a:rPr lang="en-US" sz="1100">
                <a:solidFill>
                  <a:srgbClr val="000000"/>
                </a:solidFill>
                <a:latin typeface="Lato"/>
                <a:ea typeface="Lato"/>
                <a:cs typeface="Lato"/>
                <a:sym typeface="Lato"/>
              </a:rPr>
              <a:t>Engagement performance.</a:t>
            </a:r>
          </a:p>
          <a:p>
            <a:pPr marL="237491" lvl="1" indent="-118745" algn="l">
              <a:lnSpc>
                <a:spcPts val="1540"/>
              </a:lnSpc>
              <a:buFont typeface="Arial"/>
              <a:buChar char="•"/>
            </a:pPr>
            <a:r>
              <a:rPr lang="en-US" sz="1100">
                <a:solidFill>
                  <a:srgbClr val="000000"/>
                </a:solidFill>
                <a:latin typeface="Lato"/>
                <a:ea typeface="Lato"/>
                <a:cs typeface="Lato"/>
                <a:sym typeface="Lato"/>
              </a:rPr>
              <a:t>Resources, including human, technological, and intellectual capital.</a:t>
            </a:r>
          </a:p>
          <a:p>
            <a:pPr marL="237491" lvl="1" indent="-118745" algn="l">
              <a:lnSpc>
                <a:spcPts val="1540"/>
              </a:lnSpc>
              <a:buFont typeface="Arial"/>
              <a:buChar char="•"/>
            </a:pPr>
            <a:r>
              <a:rPr lang="en-US" sz="1100">
                <a:solidFill>
                  <a:srgbClr val="000000"/>
                </a:solidFill>
                <a:latin typeface="Lato"/>
                <a:ea typeface="Lato"/>
                <a:cs typeface="Lato"/>
                <a:sym typeface="Lato"/>
              </a:rPr>
              <a:t>Information and communication.</a:t>
            </a:r>
          </a:p>
          <a:p>
            <a:pPr marL="237491" lvl="1" indent="-118745" algn="l">
              <a:lnSpc>
                <a:spcPts val="1540"/>
              </a:lnSpc>
              <a:buFont typeface="Arial"/>
              <a:buChar char="•"/>
            </a:pPr>
            <a:r>
              <a:rPr lang="en-US" sz="1100">
                <a:solidFill>
                  <a:srgbClr val="000000"/>
                </a:solidFill>
                <a:latin typeface="Lato"/>
                <a:ea typeface="Lato"/>
                <a:cs typeface="Lato"/>
                <a:sym typeface="Lato"/>
              </a:rPr>
              <a:t>Monitoring and remediation.</a:t>
            </a:r>
          </a:p>
        </p:txBody>
      </p:sp>
      <p:sp>
        <p:nvSpPr>
          <p:cNvPr id="27" name="TextBox 27"/>
          <p:cNvSpPr txBox="1"/>
          <p:nvPr/>
        </p:nvSpPr>
        <p:spPr>
          <a:xfrm>
            <a:off x="921595" y="4443710"/>
            <a:ext cx="5156134" cy="666849"/>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System of Quality Management (SOQM): Building a Framework for Excellence</a:t>
            </a:r>
          </a:p>
        </p:txBody>
      </p:sp>
      <p:sp>
        <p:nvSpPr>
          <p:cNvPr id="28" name="TextBox 28"/>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30" name="TextBox 30"/>
          <p:cNvSpPr txBox="1"/>
          <p:nvPr/>
        </p:nvSpPr>
        <p:spPr>
          <a:xfrm>
            <a:off x="921595" y="985873"/>
            <a:ext cx="6133704" cy="762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the Managing Partner and National Quality Management Partner are ultimately responsible for the firm’s System of Quality Management (SOQM). Their leadership ensures that clear, consistent, and frequent messages regarding quality expectations are communicated organization wide.</a:t>
            </a:r>
          </a:p>
        </p:txBody>
      </p:sp>
      <p:sp>
        <p:nvSpPr>
          <p:cNvPr id="31" name="TextBox 31"/>
          <p:cNvSpPr txBox="1"/>
          <p:nvPr/>
        </p:nvSpPr>
        <p:spPr>
          <a:xfrm>
            <a:off x="921595" y="1824225"/>
            <a:ext cx="6133704" cy="381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Central to this culture is the emphasis on ethics and integrity, which inform every decision at the engagement level. To reinforce this commitment:</a:t>
            </a:r>
          </a:p>
        </p:txBody>
      </p:sp>
      <p:sp>
        <p:nvSpPr>
          <p:cNvPr id="32" name="TextBox 32"/>
          <p:cNvSpPr txBox="1"/>
          <p:nvPr/>
        </p:nvSpPr>
        <p:spPr>
          <a:xfrm>
            <a:off x="921595" y="530577"/>
            <a:ext cx="5156134"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Promoting a Culture of Quality</a:t>
            </a:r>
          </a:p>
        </p:txBody>
      </p:sp>
      <p:sp>
        <p:nvSpPr>
          <p:cNvPr id="33" name="TextBox 16">
            <a:extLst>
              <a:ext uri="{FF2B5EF4-FFF2-40B4-BE49-F238E27FC236}">
                <a16:creationId xmlns:a16="http://schemas.microsoft.com/office/drawing/2014/main" id="{D953D676-D18F-31F1-E151-858134088D76}"/>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17</a:t>
            </a:fld>
            <a:endParaRPr lang="en-US" sz="999" b="1">
              <a:solidFill>
                <a:srgbClr val="A6A6A6"/>
              </a:solidFill>
              <a:latin typeface="Lato"/>
              <a:ea typeface="Lato"/>
              <a:cs typeface="Lato"/>
              <a:sym typeface="Lato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819320"/>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819320"/>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819320"/>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2" name="Group 12"/>
          <p:cNvGrpSpPr/>
          <p:nvPr/>
        </p:nvGrpSpPr>
        <p:grpSpPr>
          <a:xfrm>
            <a:off x="6305524" y="3906436"/>
            <a:ext cx="171613" cy="1716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5" name="Group 15"/>
          <p:cNvGrpSpPr/>
          <p:nvPr/>
        </p:nvGrpSpPr>
        <p:grpSpPr>
          <a:xfrm>
            <a:off x="6553924" y="3906436"/>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802324" y="3906436"/>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1" name="Freeform 21"/>
          <p:cNvSpPr/>
          <p:nvPr/>
        </p:nvSpPr>
        <p:spPr>
          <a:xfrm>
            <a:off x="921595" y="6436619"/>
            <a:ext cx="6133704" cy="2637211"/>
          </a:xfrm>
          <a:custGeom>
            <a:avLst/>
            <a:gdLst/>
            <a:ahLst/>
            <a:cxnLst/>
            <a:rect l="l" t="t" r="r" b="b"/>
            <a:pathLst>
              <a:path w="6133704" h="2637211">
                <a:moveTo>
                  <a:pt x="0" y="0"/>
                </a:moveTo>
                <a:lnTo>
                  <a:pt x="6133705" y="0"/>
                </a:lnTo>
                <a:lnTo>
                  <a:pt x="6133705" y="2637211"/>
                </a:lnTo>
                <a:lnTo>
                  <a:pt x="0" y="2637211"/>
                </a:lnTo>
                <a:lnTo>
                  <a:pt x="0" y="0"/>
                </a:lnTo>
                <a:close/>
              </a:path>
            </a:pathLst>
          </a:custGeom>
          <a:blipFill>
            <a:blip r:embed="rId2"/>
            <a:stretch>
              <a:fillRect t="-1082" b="-53875"/>
            </a:stretch>
          </a:blipFill>
        </p:spPr>
        <p:txBody>
          <a:bodyPr/>
          <a:lstStyle/>
          <a:p>
            <a:endParaRPr lang="en-IN"/>
          </a:p>
        </p:txBody>
      </p:sp>
      <p:sp>
        <p:nvSpPr>
          <p:cNvPr id="22" name="TextBox 22"/>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4" name="TextBox 24"/>
          <p:cNvSpPr txBox="1"/>
          <p:nvPr/>
        </p:nvSpPr>
        <p:spPr>
          <a:xfrm>
            <a:off x="921595" y="1216449"/>
            <a:ext cx="6133751" cy="2405723"/>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ISQM 1 requires that the effectiveness of the SOQM is evaluated annually. KNAV completed its first evaluation on December 15, 2023, followed by a second evaluation on December 15, 2024. Both evaluations confirmed that the system effectively achieved the established quality objectives.</a:t>
            </a:r>
          </a:p>
          <a:p>
            <a:pPr algn="l">
              <a:lnSpc>
                <a:spcPts val="1540"/>
              </a:lnSpc>
            </a:pPr>
            <a:endParaRPr lang="en-US" sz="1100">
              <a:solidFill>
                <a:srgbClr val="000000"/>
              </a:solidFill>
              <a:latin typeface="Lato"/>
              <a:ea typeface="Lato"/>
              <a:cs typeface="Lato"/>
              <a:sym typeface="Lato"/>
            </a:endParaRPr>
          </a:p>
          <a:p>
            <a:pPr algn="l">
              <a:lnSpc>
                <a:spcPts val="1540"/>
              </a:lnSpc>
              <a:spcAft>
                <a:spcPts val="600"/>
              </a:spcAft>
            </a:pPr>
            <a:r>
              <a:rPr lang="en-US" sz="1100">
                <a:solidFill>
                  <a:srgbClr val="000000"/>
                </a:solidFill>
                <a:latin typeface="Lato"/>
                <a:ea typeface="Lato"/>
                <a:cs typeface="Lato"/>
                <a:sym typeface="Lato"/>
              </a:rPr>
              <a:t>The evaluations rely on:</a:t>
            </a: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Structured monitoring and testing plans.</a:t>
            </a: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Assessments of key controls and periodic policy reviews.</a:t>
            </a: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Proactive resolution of identified deficiencies.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Quality Management Team ensures transparency and timely corrective actions during the evaluation process.</a:t>
            </a:r>
          </a:p>
        </p:txBody>
      </p:sp>
      <p:sp>
        <p:nvSpPr>
          <p:cNvPr id="25" name="TextBox 25"/>
          <p:cNvSpPr txBox="1"/>
          <p:nvPr/>
        </p:nvSpPr>
        <p:spPr>
          <a:xfrm>
            <a:off x="921595" y="476420"/>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Annual Evaluations: Ensuring System Effectiveness and Accountability</a:t>
            </a:r>
          </a:p>
        </p:txBody>
      </p:sp>
      <p:sp>
        <p:nvSpPr>
          <p:cNvPr id="26" name="TextBox 26"/>
          <p:cNvSpPr txBox="1"/>
          <p:nvPr/>
        </p:nvSpPr>
        <p:spPr>
          <a:xfrm>
            <a:off x="921595" y="4626234"/>
            <a:ext cx="6133751" cy="1715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independence and ethical behavior are at the core of our operations, driving professional skepticism, objectivity, and integrity across all engagements. Our approach combines robust policies, proactive monitoring, and continuous education to uphold the highest ethical standards.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Independence Management Process: The Foundation</a:t>
            </a:r>
          </a:p>
          <a:p>
            <a:pPr algn="l">
              <a:lnSpc>
                <a:spcPts val="1540"/>
              </a:lnSpc>
            </a:pPr>
            <a:r>
              <a:rPr lang="en-US" sz="1100">
                <a:solidFill>
                  <a:srgbClr val="000000"/>
                </a:solidFill>
                <a:latin typeface="Lato"/>
                <a:ea typeface="Lato"/>
                <a:cs typeface="Lato"/>
                <a:sym typeface="Lato"/>
              </a:rPr>
              <a:t>The independence management process highlights our efforts to safeguard integrity in all professional relationships. This process facilitates conflict checks, regular declarations, and stringent monitoring mechanisms, ensuring seamless compliance with internal policies and external regulations.</a:t>
            </a:r>
          </a:p>
        </p:txBody>
      </p:sp>
      <p:sp>
        <p:nvSpPr>
          <p:cNvPr id="27" name="TextBox 27"/>
          <p:cNvSpPr txBox="1"/>
          <p:nvPr/>
        </p:nvSpPr>
        <p:spPr>
          <a:xfrm>
            <a:off x="921595" y="9208394"/>
            <a:ext cx="6133751" cy="762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Comprehensive Policies on Independence, Integrity, and Objectivity</a:t>
            </a:r>
          </a:p>
          <a:p>
            <a:pPr algn="l">
              <a:lnSpc>
                <a:spcPts val="1540"/>
              </a:lnSpc>
            </a:pPr>
            <a:r>
              <a:rPr lang="en-US" sz="1100">
                <a:solidFill>
                  <a:srgbClr val="000000"/>
                </a:solidFill>
                <a:latin typeface="Lato"/>
                <a:ea typeface="Lato"/>
                <a:cs typeface="Lato"/>
                <a:sym typeface="Lato"/>
              </a:rPr>
              <a:t>The firm’s Quality Management Manual serves as a comprehensive guide, outlining expectations for independence, integrity, and objectivity. These policies address all service levels, particularly the attest function, reinforcing our commitment to ethical behavior and impartiality.</a:t>
            </a:r>
          </a:p>
        </p:txBody>
      </p:sp>
      <p:sp>
        <p:nvSpPr>
          <p:cNvPr id="28" name="TextBox 28"/>
          <p:cNvSpPr txBox="1"/>
          <p:nvPr/>
        </p:nvSpPr>
        <p:spPr>
          <a:xfrm>
            <a:off x="921595" y="3815395"/>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Ethical Standards and Independence Framework</a:t>
            </a:r>
          </a:p>
        </p:txBody>
      </p:sp>
      <p:sp>
        <p:nvSpPr>
          <p:cNvPr id="29" name="TextBox 16">
            <a:extLst>
              <a:ext uri="{FF2B5EF4-FFF2-40B4-BE49-F238E27FC236}">
                <a16:creationId xmlns:a16="http://schemas.microsoft.com/office/drawing/2014/main" id="{A2D12363-169D-4736-5D38-115055AA400A}"/>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18</a:t>
            </a:fld>
            <a:endParaRPr lang="en-US" sz="999" b="1">
              <a:solidFill>
                <a:srgbClr val="A6A6A6"/>
              </a:solidFill>
              <a:latin typeface="Lato"/>
              <a:ea typeface="Lato"/>
              <a:cs typeface="Lato"/>
              <a:sym typeface="Lato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Freeform 3"/>
          <p:cNvSpPr/>
          <p:nvPr/>
        </p:nvSpPr>
        <p:spPr>
          <a:xfrm>
            <a:off x="4065054" y="1982049"/>
            <a:ext cx="2995307" cy="2013649"/>
          </a:xfrm>
          <a:custGeom>
            <a:avLst/>
            <a:gdLst/>
            <a:ahLst/>
            <a:cxnLst/>
            <a:rect l="l" t="t" r="r" b="b"/>
            <a:pathLst>
              <a:path w="2995307" h="2013649">
                <a:moveTo>
                  <a:pt x="0" y="0"/>
                </a:moveTo>
                <a:lnTo>
                  <a:pt x="2995307" y="0"/>
                </a:lnTo>
                <a:lnTo>
                  <a:pt x="2995307" y="2013649"/>
                </a:lnTo>
                <a:lnTo>
                  <a:pt x="0" y="2013649"/>
                </a:lnTo>
                <a:lnTo>
                  <a:pt x="0" y="0"/>
                </a:lnTo>
                <a:close/>
              </a:path>
            </a:pathLst>
          </a:custGeom>
          <a:blipFill>
            <a:blip r:embed="rId2"/>
            <a:stretch>
              <a:fillRect l="-6218" t="-3500" b="-1964"/>
            </a:stretch>
          </a:blipFill>
        </p:spPr>
        <p:txBody>
          <a:bodyPr/>
          <a:lstStyle/>
          <a:p>
            <a:endParaRPr lang="en-IN"/>
          </a:p>
        </p:txBody>
      </p:sp>
      <p:sp>
        <p:nvSpPr>
          <p:cNvPr id="4" name="Freeform 4"/>
          <p:cNvSpPr/>
          <p:nvPr/>
        </p:nvSpPr>
        <p:spPr>
          <a:xfrm>
            <a:off x="921595" y="6690041"/>
            <a:ext cx="6133704" cy="2380416"/>
          </a:xfrm>
          <a:custGeom>
            <a:avLst/>
            <a:gdLst/>
            <a:ahLst/>
            <a:cxnLst/>
            <a:rect l="l" t="t" r="r" b="b"/>
            <a:pathLst>
              <a:path w="6133704" h="2380416">
                <a:moveTo>
                  <a:pt x="0" y="0"/>
                </a:moveTo>
                <a:lnTo>
                  <a:pt x="6133705" y="0"/>
                </a:lnTo>
                <a:lnTo>
                  <a:pt x="6133705" y="2380416"/>
                </a:lnTo>
                <a:lnTo>
                  <a:pt x="0" y="2380416"/>
                </a:lnTo>
                <a:lnTo>
                  <a:pt x="0" y="0"/>
                </a:lnTo>
                <a:close/>
              </a:path>
            </a:pathLst>
          </a:custGeom>
          <a:blipFill>
            <a:blip r:embed="rId3"/>
            <a:stretch>
              <a:fillRect t="-43772" b="-28224"/>
            </a:stretch>
          </a:blipFill>
        </p:spPr>
        <p:txBody>
          <a:bodyPr/>
          <a:lstStyle/>
          <a:p>
            <a:endParaRPr lang="en-IN"/>
          </a:p>
        </p:txBody>
      </p:sp>
      <p:sp>
        <p:nvSpPr>
          <p:cNvPr id="5" name="TextBox 5"/>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7" name="TextBox 7"/>
          <p:cNvSpPr txBox="1"/>
          <p:nvPr/>
        </p:nvSpPr>
        <p:spPr>
          <a:xfrm>
            <a:off x="921595" y="457414"/>
            <a:ext cx="6133751" cy="1524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Quarterly Independence Declarations</a:t>
            </a:r>
          </a:p>
          <a:p>
            <a:pPr algn="l">
              <a:lnSpc>
                <a:spcPts val="1540"/>
              </a:lnSpc>
            </a:pPr>
            <a:r>
              <a:rPr lang="en-US" sz="1100">
                <a:solidFill>
                  <a:srgbClr val="000000"/>
                </a:solidFill>
                <a:latin typeface="Lato"/>
                <a:ea typeface="Lato"/>
                <a:cs typeface="Lato"/>
                <a:sym typeface="Lato"/>
              </a:rPr>
              <a:t>All professionals are required to reaffirm their commitment to independence and ethical conduct through quarterly declarations. These declarations are designed to ensure ongoing compliance and provide transparency in identifying and managing potential conflicts of interest.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Client Acceptance and Retention Procedures</a:t>
            </a:r>
          </a:p>
          <a:p>
            <a:pPr algn="l">
              <a:lnSpc>
                <a:spcPts val="1540"/>
              </a:lnSpc>
            </a:pPr>
            <a:r>
              <a:rPr lang="en-US" sz="1100">
                <a:solidFill>
                  <a:srgbClr val="000000"/>
                </a:solidFill>
                <a:latin typeface="Lato"/>
                <a:ea typeface="Lato"/>
                <a:cs typeface="Lato"/>
                <a:sym typeface="Lato"/>
              </a:rPr>
              <a:t>Enhanced due diligence processes ensure that client engagements align with KNAV’s ethical and independence standards. This includes:</a:t>
            </a:r>
          </a:p>
        </p:txBody>
      </p:sp>
      <p:sp>
        <p:nvSpPr>
          <p:cNvPr id="8" name="TextBox 8"/>
          <p:cNvSpPr txBox="1"/>
          <p:nvPr/>
        </p:nvSpPr>
        <p:spPr>
          <a:xfrm>
            <a:off x="921595" y="2174631"/>
            <a:ext cx="2990245" cy="1715135"/>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Client Onboarding Tools: Use of SentroWeb-DJ for Anti-Money Laundering (AML) and Countering the Financing of Terrorism (CFT) screening.</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Risk Evaluation: Thorough evaluations of client integrity, independence, and resource capabilities before engagement acceptance or continuation.</a:t>
            </a:r>
          </a:p>
        </p:txBody>
      </p:sp>
      <p:sp>
        <p:nvSpPr>
          <p:cNvPr id="9" name="TextBox 9"/>
          <p:cNvSpPr txBox="1"/>
          <p:nvPr/>
        </p:nvSpPr>
        <p:spPr>
          <a:xfrm>
            <a:off x="921595" y="4186198"/>
            <a:ext cx="6133751" cy="2405723"/>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Client Integrity and Independence Evaluation</a:t>
            </a:r>
          </a:p>
          <a:p>
            <a:pPr algn="l">
              <a:lnSpc>
                <a:spcPts val="1540"/>
              </a:lnSpc>
            </a:pPr>
            <a:r>
              <a:rPr lang="en-US" sz="1100">
                <a:solidFill>
                  <a:srgbClr val="000000"/>
                </a:solidFill>
                <a:latin typeface="Lato"/>
                <a:ea typeface="Lato"/>
                <a:cs typeface="Lato"/>
                <a:sym typeface="Lato"/>
              </a:rPr>
              <a:t>Aligned with the firm’s ethical framework, every client relationship undergoes a rigorous evaluation process to assess:</a:t>
            </a:r>
          </a:p>
          <a:p>
            <a:pPr algn="l">
              <a:lnSpc>
                <a:spcPts val="1540"/>
              </a:lnSpc>
            </a:pPr>
            <a:endParaRPr lang="en-US" sz="1100">
              <a:solidFill>
                <a:srgbClr val="000000"/>
              </a:solidFill>
              <a:latin typeface="Lato"/>
              <a:ea typeface="Lato"/>
              <a:cs typeface="Lato"/>
              <a:sym typeface="Lato"/>
            </a:endParaRPr>
          </a:p>
          <a:p>
            <a:pPr marL="237491" lvl="1" indent="-118745" algn="l">
              <a:lnSpc>
                <a:spcPts val="1760"/>
              </a:lnSpc>
              <a:buFont typeface="Arial"/>
              <a:buChar char="•"/>
            </a:pPr>
            <a:r>
              <a:rPr lang="en-US" sz="1100">
                <a:solidFill>
                  <a:srgbClr val="000000"/>
                </a:solidFill>
                <a:latin typeface="Lato"/>
                <a:ea typeface="Lato"/>
                <a:cs typeface="Lato"/>
                <a:sym typeface="Lato"/>
              </a:rPr>
              <a:t>The integrity of the client.</a:t>
            </a:r>
          </a:p>
          <a:p>
            <a:pPr marL="237491" lvl="1" indent="-118745" algn="l">
              <a:lnSpc>
                <a:spcPts val="1760"/>
              </a:lnSpc>
              <a:buFont typeface="Arial"/>
              <a:buChar char="•"/>
            </a:pPr>
            <a:r>
              <a:rPr lang="en-US" sz="1100">
                <a:solidFill>
                  <a:srgbClr val="000000"/>
                </a:solidFill>
                <a:latin typeface="Lato"/>
                <a:ea typeface="Lato"/>
                <a:cs typeface="Lato"/>
                <a:sym typeface="Lato"/>
              </a:rPr>
              <a:t>The firm’s independence in the engagement.</a:t>
            </a:r>
          </a:p>
          <a:p>
            <a:pPr marL="237491" lvl="1" indent="-118745" algn="l">
              <a:lnSpc>
                <a:spcPts val="1760"/>
              </a:lnSpc>
              <a:buFont typeface="Arial"/>
              <a:buChar char="•"/>
            </a:pPr>
            <a:r>
              <a:rPr lang="en-US" sz="1100">
                <a:solidFill>
                  <a:srgbClr val="000000"/>
                </a:solidFill>
                <a:latin typeface="Lato"/>
                <a:ea typeface="Lato"/>
                <a:cs typeface="Lato"/>
                <a:sym typeface="Lato"/>
              </a:rPr>
              <a:t>The availability of resources to meet professional obligations.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Mandatory Conflict Checks</a:t>
            </a:r>
          </a:p>
          <a:p>
            <a:pPr algn="l">
              <a:lnSpc>
                <a:spcPts val="1540"/>
              </a:lnSpc>
            </a:pPr>
            <a:r>
              <a:rPr lang="en-US" sz="1100">
                <a:solidFill>
                  <a:srgbClr val="000000"/>
                </a:solidFill>
                <a:latin typeface="Lato"/>
                <a:ea typeface="Lato"/>
                <a:cs typeface="Lato"/>
                <a:sym typeface="Lato"/>
              </a:rPr>
              <a:t>For engagements involving public interest entities or their subsidiaries, conflict checks with KNAV International member firms are mandatory. This ensures compliance with both firm-wide policies and global ethical standards.</a:t>
            </a:r>
          </a:p>
        </p:txBody>
      </p:sp>
      <p:sp>
        <p:nvSpPr>
          <p:cNvPr id="10" name="TextBox 10"/>
          <p:cNvSpPr txBox="1"/>
          <p:nvPr/>
        </p:nvSpPr>
        <p:spPr>
          <a:xfrm>
            <a:off x="921595" y="9173365"/>
            <a:ext cx="6133751" cy="762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Probing Ethics Initiative</a:t>
            </a:r>
          </a:p>
          <a:p>
            <a:pPr algn="l">
              <a:lnSpc>
                <a:spcPts val="1540"/>
              </a:lnSpc>
            </a:pPr>
            <a:r>
              <a:rPr lang="en-US" sz="1100">
                <a:solidFill>
                  <a:srgbClr val="000000"/>
                </a:solidFill>
                <a:latin typeface="Lato"/>
                <a:ea typeface="Lato"/>
                <a:cs typeface="Lato"/>
                <a:sym typeface="Lato"/>
              </a:rPr>
              <a:t>KNAV employs innovative methods to embed a deep understanding of ethical requirements among team members. The Probing Ethics Initiative includes interactive quizzes that highlight practical scenarios and reinforce professionals' responsibilities within the firm.</a:t>
            </a:r>
          </a:p>
        </p:txBody>
      </p:sp>
      <p:sp>
        <p:nvSpPr>
          <p:cNvPr id="11" name="TextBox 16">
            <a:extLst>
              <a:ext uri="{FF2B5EF4-FFF2-40B4-BE49-F238E27FC236}">
                <a16:creationId xmlns:a16="http://schemas.microsoft.com/office/drawing/2014/main" id="{3F50EB19-B6DA-5004-1E0D-C41297B02EFE}"/>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19</a:t>
            </a:fld>
            <a:endParaRPr lang="en-US" sz="999" b="1">
              <a:solidFill>
                <a:srgbClr val="A6A6A6"/>
              </a:solidFill>
              <a:latin typeface="Lato"/>
              <a:ea typeface="Lato"/>
              <a:cs typeface="Lato"/>
              <a:sym typeface="Lat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1595" y="427396"/>
            <a:ext cx="4945173" cy="676341"/>
          </a:xfrm>
          <a:prstGeom prst="rect">
            <a:avLst/>
          </a:prstGeom>
        </p:spPr>
        <p:txBody>
          <a:bodyPr lIns="0" tIns="0" rIns="0" bIns="0" rtlCol="0" anchor="t">
            <a:spAutoFit/>
          </a:bodyPr>
          <a:lstStyle/>
          <a:p>
            <a:pPr algn="just">
              <a:lnSpc>
                <a:spcPts val="5399"/>
              </a:lnSpc>
            </a:pPr>
            <a:r>
              <a:rPr lang="en-US" sz="4499" b="1">
                <a:solidFill>
                  <a:srgbClr val="0197F6"/>
                </a:solidFill>
                <a:latin typeface="Lato Bold"/>
                <a:ea typeface="Lato Bold"/>
                <a:cs typeface="Lato Bold"/>
                <a:sym typeface="Lato Bold"/>
              </a:rPr>
              <a:t>Table of Contents</a:t>
            </a:r>
          </a:p>
        </p:txBody>
      </p:sp>
      <p:sp>
        <p:nvSpPr>
          <p:cNvPr id="3" name="TextBox 3"/>
          <p:cNvSpPr txBox="1"/>
          <p:nvPr/>
        </p:nvSpPr>
        <p:spPr>
          <a:xfrm>
            <a:off x="921595" y="1660384"/>
            <a:ext cx="5597926" cy="895694"/>
          </a:xfrm>
          <a:prstGeom prst="rect">
            <a:avLst/>
          </a:prstGeom>
        </p:spPr>
        <p:txBody>
          <a:bodyPr lIns="0" tIns="0" rIns="0" bIns="0" rtlCol="0" anchor="t">
            <a:spAutoFit/>
          </a:bodyPr>
          <a:lstStyle/>
          <a:p>
            <a:pPr marL="290196" lvl="1"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Partnering in Trust: Our Commitment to Audit Quality and Ethics</a:t>
            </a:r>
          </a:p>
          <a:p>
            <a:pPr marL="290196" lvl="1"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Our Firm: A Global Vision Rooted in Excellence</a:t>
            </a:r>
          </a:p>
          <a:p>
            <a:pPr marL="290196" lvl="1"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Key Metrics: Insights into Our Progress</a:t>
            </a:r>
          </a:p>
          <a:p>
            <a:pPr marL="290196" lvl="1"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Audit Quality: Our Foundation for Trust and Integrity</a:t>
            </a:r>
          </a:p>
        </p:txBody>
      </p:sp>
      <p:sp>
        <p:nvSpPr>
          <p:cNvPr id="4" name="TextBox 4"/>
          <p:cNvSpPr txBox="1"/>
          <p:nvPr/>
        </p:nvSpPr>
        <p:spPr>
          <a:xfrm>
            <a:off x="1036330" y="4988353"/>
            <a:ext cx="5597926" cy="210820"/>
          </a:xfrm>
          <a:prstGeom prst="rect">
            <a:avLst/>
          </a:prstGeom>
        </p:spPr>
        <p:txBody>
          <a:bodyPr lIns="0" tIns="0" rIns="0" bIns="0" rtlCol="0" anchor="t">
            <a:spAutoFit/>
          </a:bodyPr>
          <a:lstStyle/>
          <a:p>
            <a:pPr marL="171450"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A Holistic Approach to Risk Management and Quality Assurance</a:t>
            </a:r>
          </a:p>
        </p:txBody>
      </p:sp>
      <p:sp>
        <p:nvSpPr>
          <p:cNvPr id="5" name="TextBox 5"/>
          <p:cNvSpPr txBox="1"/>
          <p:nvPr/>
        </p:nvSpPr>
        <p:spPr>
          <a:xfrm>
            <a:off x="1036330" y="7574280"/>
            <a:ext cx="5597926" cy="210820"/>
          </a:xfrm>
          <a:prstGeom prst="rect">
            <a:avLst/>
          </a:prstGeom>
        </p:spPr>
        <p:txBody>
          <a:bodyPr lIns="0" tIns="0" rIns="0" bIns="0" rtlCol="0" anchor="t">
            <a:spAutoFit/>
          </a:bodyPr>
          <a:lstStyle/>
          <a:p>
            <a:pPr marL="171450"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Transforming Audits Through Technology and Innovation</a:t>
            </a:r>
          </a:p>
        </p:txBody>
      </p:sp>
      <p:sp>
        <p:nvSpPr>
          <p:cNvPr id="6" name="TextBox 6"/>
          <p:cNvSpPr txBox="1"/>
          <p:nvPr/>
        </p:nvSpPr>
        <p:spPr>
          <a:xfrm>
            <a:off x="6519522" y="1660384"/>
            <a:ext cx="535778" cy="895694"/>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4</a:t>
            </a:r>
          </a:p>
          <a:p>
            <a:pPr algn="r">
              <a:lnSpc>
                <a:spcPts val="1760"/>
              </a:lnSpc>
            </a:pPr>
            <a:r>
              <a:rPr lang="en-US" sz="1100" b="1">
                <a:solidFill>
                  <a:srgbClr val="2AA7F7"/>
                </a:solidFill>
                <a:latin typeface="Lato Bold"/>
                <a:ea typeface="Lato Bold"/>
                <a:cs typeface="Lato Bold"/>
                <a:sym typeface="Lato Bold"/>
              </a:rPr>
              <a:t>6</a:t>
            </a:r>
          </a:p>
          <a:p>
            <a:pPr algn="r">
              <a:lnSpc>
                <a:spcPts val="1760"/>
              </a:lnSpc>
            </a:pPr>
            <a:r>
              <a:rPr lang="en-US" sz="1100" b="1">
                <a:solidFill>
                  <a:srgbClr val="2AA7F7"/>
                </a:solidFill>
                <a:latin typeface="Lato Bold"/>
                <a:ea typeface="Lato Bold"/>
                <a:cs typeface="Lato Bold"/>
                <a:sym typeface="Lato Bold"/>
              </a:rPr>
              <a:t>9</a:t>
            </a:r>
          </a:p>
          <a:p>
            <a:pPr algn="r">
              <a:lnSpc>
                <a:spcPts val="1760"/>
              </a:lnSpc>
            </a:pPr>
            <a:r>
              <a:rPr lang="en-US" sz="1100" b="1">
                <a:solidFill>
                  <a:srgbClr val="2AA7F7"/>
                </a:solidFill>
                <a:latin typeface="Lato Bold"/>
                <a:ea typeface="Lato Bold"/>
                <a:cs typeface="Lato Bold"/>
                <a:sym typeface="Lato Bold"/>
              </a:rPr>
              <a:t>10</a:t>
            </a:r>
          </a:p>
        </p:txBody>
      </p:sp>
      <p:sp>
        <p:nvSpPr>
          <p:cNvPr id="7" name="TextBox 7"/>
          <p:cNvSpPr txBox="1"/>
          <p:nvPr/>
        </p:nvSpPr>
        <p:spPr>
          <a:xfrm>
            <a:off x="6519522" y="2606305"/>
            <a:ext cx="535778" cy="2280689"/>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10</a:t>
            </a:r>
          </a:p>
          <a:p>
            <a:pPr algn="r">
              <a:lnSpc>
                <a:spcPts val="1760"/>
              </a:lnSpc>
            </a:pPr>
            <a:r>
              <a:rPr lang="en-US" sz="1100" b="1">
                <a:solidFill>
                  <a:srgbClr val="2AA7F7"/>
                </a:solidFill>
                <a:latin typeface="Lato Bold"/>
                <a:ea typeface="Lato Bold"/>
                <a:cs typeface="Lato Bold"/>
                <a:sym typeface="Lato Bold"/>
              </a:rPr>
              <a:t>11</a:t>
            </a:r>
          </a:p>
          <a:p>
            <a:pPr algn="r">
              <a:lnSpc>
                <a:spcPts val="1760"/>
              </a:lnSpc>
            </a:pPr>
            <a:r>
              <a:rPr lang="en-US" sz="1100" b="1">
                <a:solidFill>
                  <a:srgbClr val="2AA7F7"/>
                </a:solidFill>
                <a:latin typeface="Lato Bold"/>
                <a:ea typeface="Lato Bold"/>
                <a:cs typeface="Lato Bold"/>
                <a:sym typeface="Lato Bold"/>
              </a:rPr>
              <a:t>11</a:t>
            </a:r>
          </a:p>
          <a:p>
            <a:pPr algn="r">
              <a:lnSpc>
                <a:spcPts val="1760"/>
              </a:lnSpc>
            </a:pPr>
            <a:r>
              <a:rPr lang="en-US" sz="1100" b="1">
                <a:solidFill>
                  <a:srgbClr val="2AA7F7"/>
                </a:solidFill>
                <a:latin typeface="Lato Bold"/>
                <a:ea typeface="Lato Bold"/>
                <a:cs typeface="Lato Bold"/>
                <a:sym typeface="Lato Bold"/>
              </a:rPr>
              <a:t>12</a:t>
            </a:r>
          </a:p>
          <a:p>
            <a:pPr algn="r">
              <a:lnSpc>
                <a:spcPts val="1760"/>
              </a:lnSpc>
            </a:pPr>
            <a:r>
              <a:rPr lang="en-US" sz="1100" b="1">
                <a:solidFill>
                  <a:srgbClr val="2AA7F7"/>
                </a:solidFill>
                <a:latin typeface="Lato Bold"/>
                <a:ea typeface="Lato Bold"/>
                <a:cs typeface="Lato Bold"/>
                <a:sym typeface="Lato Bold"/>
              </a:rPr>
              <a:t>12</a:t>
            </a:r>
          </a:p>
          <a:p>
            <a:pPr algn="r">
              <a:lnSpc>
                <a:spcPts val="1760"/>
              </a:lnSpc>
            </a:pPr>
            <a:r>
              <a:rPr lang="en-US" sz="1100" b="1">
                <a:solidFill>
                  <a:srgbClr val="2AA7F7"/>
                </a:solidFill>
                <a:latin typeface="Lato Bold"/>
                <a:ea typeface="Lato Bold"/>
                <a:cs typeface="Lato Bold"/>
                <a:sym typeface="Lato Bold"/>
              </a:rPr>
              <a:t>13</a:t>
            </a:r>
          </a:p>
          <a:p>
            <a:pPr algn="r">
              <a:lnSpc>
                <a:spcPts val="1760"/>
              </a:lnSpc>
            </a:pPr>
            <a:r>
              <a:rPr lang="en-US" sz="1100" b="1">
                <a:solidFill>
                  <a:srgbClr val="2AA7F7"/>
                </a:solidFill>
                <a:latin typeface="Lato Bold"/>
                <a:ea typeface="Lato Bold"/>
                <a:cs typeface="Lato Bold"/>
                <a:sym typeface="Lato Bold"/>
              </a:rPr>
              <a:t>13</a:t>
            </a:r>
          </a:p>
          <a:p>
            <a:pPr algn="r">
              <a:lnSpc>
                <a:spcPts val="1760"/>
              </a:lnSpc>
            </a:pPr>
            <a:r>
              <a:rPr lang="en-US" sz="1100" b="1">
                <a:solidFill>
                  <a:srgbClr val="2AA7F7"/>
                </a:solidFill>
                <a:latin typeface="Lato Bold"/>
                <a:ea typeface="Lato Bold"/>
                <a:cs typeface="Lato Bold"/>
                <a:sym typeface="Lato Bold"/>
              </a:rPr>
              <a:t>13</a:t>
            </a:r>
          </a:p>
          <a:p>
            <a:pPr algn="r">
              <a:lnSpc>
                <a:spcPts val="1760"/>
              </a:lnSpc>
            </a:pPr>
            <a:r>
              <a:rPr lang="en-US" sz="1100" b="1">
                <a:solidFill>
                  <a:srgbClr val="2AA7F7"/>
                </a:solidFill>
                <a:latin typeface="Lato Bold"/>
                <a:ea typeface="Lato Bold"/>
                <a:cs typeface="Lato Bold"/>
                <a:sym typeface="Lato Bold"/>
              </a:rPr>
              <a:t>14</a:t>
            </a:r>
          </a:p>
          <a:p>
            <a:pPr algn="r">
              <a:lnSpc>
                <a:spcPts val="1760"/>
              </a:lnSpc>
            </a:pPr>
            <a:r>
              <a:rPr lang="en-US" sz="1100" b="1">
                <a:solidFill>
                  <a:srgbClr val="2AA7F7"/>
                </a:solidFill>
                <a:latin typeface="Lato Bold"/>
                <a:ea typeface="Lato Bold"/>
                <a:cs typeface="Lato Bold"/>
                <a:sym typeface="Lato Bold"/>
              </a:rPr>
              <a:t>15</a:t>
            </a:r>
          </a:p>
        </p:txBody>
      </p:sp>
      <p:sp>
        <p:nvSpPr>
          <p:cNvPr id="8" name="TextBox 8"/>
          <p:cNvSpPr txBox="1"/>
          <p:nvPr/>
        </p:nvSpPr>
        <p:spPr>
          <a:xfrm>
            <a:off x="1356060" y="2606305"/>
            <a:ext cx="5163462" cy="2280689"/>
          </a:xfrm>
          <a:prstGeom prst="rect">
            <a:avLst/>
          </a:prstGeom>
        </p:spPr>
        <p:txBody>
          <a:bodyPr lIns="0" tIns="0" rIns="0" bIns="0" rtlCol="0" anchor="t">
            <a:spAutoFit/>
          </a:bodyPr>
          <a:lstStyle/>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Approach to Audit Quality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Enhancing Audit Quality Through Consistent Practices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Building High-Performing Audit Teams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Comprehensive Audit Methodology: Ensuring Quality and Compliance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Risk-Based Approach: The Core of Our Strategy</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Audit Execution and Oversight</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Adapting to Multi-Location Engagements</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National Accounting Office (NAO): Centralized Expertise and Support</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Consistency Through Standardization</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Client-Centric Quality Assurance</a:t>
            </a:r>
          </a:p>
        </p:txBody>
      </p:sp>
      <p:sp>
        <p:nvSpPr>
          <p:cNvPr id="9" name="TextBox 9"/>
          <p:cNvSpPr txBox="1"/>
          <p:nvPr/>
        </p:nvSpPr>
        <p:spPr>
          <a:xfrm>
            <a:off x="1356060" y="5291975"/>
            <a:ext cx="5163462" cy="2049857"/>
          </a:xfrm>
          <a:prstGeom prst="rect">
            <a:avLst/>
          </a:prstGeom>
        </p:spPr>
        <p:txBody>
          <a:bodyPr lIns="0" tIns="0" rIns="0" bIns="0" rtlCol="0" anchor="t">
            <a:spAutoFit/>
          </a:bodyPr>
          <a:lstStyle/>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Foundations of Risk Management</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Leadership’s Role in Risk and Quality Management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Promoting a Culture of Quality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System of Quality Management (SOQM): Building a Framework for Excellence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Annual Evaluations: Ensuring System Effectiveness and Accountability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Ethical Standards and Independence Framework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Leveraging Collaboration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Enhancements in Quality Assurance Processes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Building A Sustainable Future Through Risk And Ethical Excellence</a:t>
            </a:r>
          </a:p>
        </p:txBody>
      </p:sp>
      <p:sp>
        <p:nvSpPr>
          <p:cNvPr id="10" name="TextBox 10"/>
          <p:cNvSpPr txBox="1"/>
          <p:nvPr/>
        </p:nvSpPr>
        <p:spPr>
          <a:xfrm>
            <a:off x="1339353" y="7917136"/>
            <a:ext cx="5163462" cy="1357359"/>
          </a:xfrm>
          <a:prstGeom prst="rect">
            <a:avLst/>
          </a:prstGeom>
        </p:spPr>
        <p:txBody>
          <a:bodyPr lIns="0" tIns="0" rIns="0" bIns="0" rtlCol="0" anchor="t">
            <a:spAutoFit/>
          </a:bodyPr>
          <a:lstStyle/>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 Modern Audit Paradigm</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Technology: Driving the Future of Auditing</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Leveraging Innovation to Enhance Audit Quality</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Integrating Technology for Enhanced Audit Quality</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Ensuring Data Security and Confidentiality</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Establishing Information Security Standards</a:t>
            </a:r>
          </a:p>
        </p:txBody>
      </p:sp>
      <p:sp>
        <p:nvSpPr>
          <p:cNvPr id="11" name="AutoShape 11"/>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12" name="TextBox 12"/>
          <p:cNvSpPr txBox="1"/>
          <p:nvPr/>
        </p:nvSpPr>
        <p:spPr>
          <a:xfrm>
            <a:off x="6541971" y="4966611"/>
            <a:ext cx="535778" cy="210820"/>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16</a:t>
            </a:r>
          </a:p>
        </p:txBody>
      </p:sp>
      <p:sp>
        <p:nvSpPr>
          <p:cNvPr id="13" name="TextBox 13"/>
          <p:cNvSpPr txBox="1"/>
          <p:nvPr/>
        </p:nvSpPr>
        <p:spPr>
          <a:xfrm>
            <a:off x="6541971" y="5288350"/>
            <a:ext cx="535778" cy="2049857"/>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16</a:t>
            </a:r>
          </a:p>
          <a:p>
            <a:pPr algn="r">
              <a:lnSpc>
                <a:spcPts val="1760"/>
              </a:lnSpc>
            </a:pPr>
            <a:r>
              <a:rPr lang="en-US" sz="1100" b="1">
                <a:solidFill>
                  <a:srgbClr val="2AA7F7"/>
                </a:solidFill>
                <a:latin typeface="Lato Bold"/>
                <a:ea typeface="Lato Bold"/>
                <a:cs typeface="Lato Bold"/>
                <a:sym typeface="Lato Bold"/>
              </a:rPr>
              <a:t>16</a:t>
            </a:r>
          </a:p>
          <a:p>
            <a:pPr algn="r">
              <a:lnSpc>
                <a:spcPts val="1760"/>
              </a:lnSpc>
            </a:pPr>
            <a:r>
              <a:rPr lang="en-US" sz="1100" b="1">
                <a:solidFill>
                  <a:srgbClr val="2AA7F7"/>
                </a:solidFill>
                <a:latin typeface="Lato Bold"/>
                <a:ea typeface="Lato Bold"/>
                <a:cs typeface="Lato Bold"/>
                <a:sym typeface="Lato Bold"/>
              </a:rPr>
              <a:t>17</a:t>
            </a:r>
          </a:p>
          <a:p>
            <a:pPr algn="r">
              <a:lnSpc>
                <a:spcPts val="1760"/>
              </a:lnSpc>
            </a:pPr>
            <a:r>
              <a:rPr lang="en-US" sz="1100" b="1">
                <a:solidFill>
                  <a:srgbClr val="2AA7F7"/>
                </a:solidFill>
                <a:latin typeface="Lato Bold"/>
                <a:ea typeface="Lato Bold"/>
                <a:cs typeface="Lato Bold"/>
                <a:sym typeface="Lato Bold"/>
              </a:rPr>
              <a:t>17</a:t>
            </a:r>
          </a:p>
          <a:p>
            <a:pPr algn="r">
              <a:lnSpc>
                <a:spcPts val="1760"/>
              </a:lnSpc>
            </a:pPr>
            <a:r>
              <a:rPr lang="en-US" sz="1100" b="1">
                <a:solidFill>
                  <a:srgbClr val="2AA7F7"/>
                </a:solidFill>
                <a:latin typeface="Lato Bold"/>
                <a:ea typeface="Lato Bold"/>
                <a:cs typeface="Lato Bold"/>
                <a:sym typeface="Lato Bold"/>
              </a:rPr>
              <a:t>18</a:t>
            </a:r>
          </a:p>
          <a:p>
            <a:pPr algn="r">
              <a:lnSpc>
                <a:spcPts val="1760"/>
              </a:lnSpc>
            </a:pPr>
            <a:r>
              <a:rPr lang="en-US" sz="1100" b="1">
                <a:solidFill>
                  <a:srgbClr val="2AA7F7"/>
                </a:solidFill>
                <a:latin typeface="Lato Bold"/>
                <a:ea typeface="Lato Bold"/>
                <a:cs typeface="Lato Bold"/>
                <a:sym typeface="Lato Bold"/>
              </a:rPr>
              <a:t>18</a:t>
            </a:r>
          </a:p>
          <a:p>
            <a:pPr algn="r">
              <a:lnSpc>
                <a:spcPts val="1760"/>
              </a:lnSpc>
            </a:pPr>
            <a:r>
              <a:rPr lang="en-US" sz="1100" b="1">
                <a:solidFill>
                  <a:srgbClr val="2AA7F7"/>
                </a:solidFill>
                <a:latin typeface="Lato Bold"/>
                <a:ea typeface="Lato Bold"/>
                <a:cs typeface="Lato Bold"/>
                <a:sym typeface="Lato Bold"/>
              </a:rPr>
              <a:t>20</a:t>
            </a:r>
          </a:p>
          <a:p>
            <a:pPr algn="r">
              <a:lnSpc>
                <a:spcPts val="1760"/>
              </a:lnSpc>
            </a:pPr>
            <a:r>
              <a:rPr lang="en-US" sz="1100" b="1">
                <a:solidFill>
                  <a:srgbClr val="2AA7F7"/>
                </a:solidFill>
                <a:latin typeface="Lato Bold"/>
                <a:ea typeface="Lato Bold"/>
                <a:cs typeface="Lato Bold"/>
                <a:sym typeface="Lato Bold"/>
              </a:rPr>
              <a:t>21</a:t>
            </a:r>
          </a:p>
          <a:p>
            <a:pPr algn="r">
              <a:lnSpc>
                <a:spcPts val="1760"/>
              </a:lnSpc>
            </a:pPr>
            <a:r>
              <a:rPr lang="en-US" sz="1100" b="1">
                <a:solidFill>
                  <a:srgbClr val="2AA7F7"/>
                </a:solidFill>
                <a:latin typeface="Lato Bold"/>
                <a:ea typeface="Lato Bold"/>
                <a:cs typeface="Lato Bold"/>
                <a:sym typeface="Lato Bold"/>
              </a:rPr>
              <a:t>21</a:t>
            </a:r>
          </a:p>
        </p:txBody>
      </p:sp>
      <p:sp>
        <p:nvSpPr>
          <p:cNvPr id="14" name="TextBox 14"/>
          <p:cNvSpPr txBox="1"/>
          <p:nvPr/>
        </p:nvSpPr>
        <p:spPr>
          <a:xfrm>
            <a:off x="6502815" y="7574280"/>
            <a:ext cx="535778" cy="210820"/>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22</a:t>
            </a:r>
          </a:p>
        </p:txBody>
      </p:sp>
      <p:sp>
        <p:nvSpPr>
          <p:cNvPr id="15" name="TextBox 15"/>
          <p:cNvSpPr txBox="1"/>
          <p:nvPr/>
        </p:nvSpPr>
        <p:spPr>
          <a:xfrm>
            <a:off x="6502815" y="7917136"/>
            <a:ext cx="535778" cy="1357359"/>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22</a:t>
            </a:r>
          </a:p>
          <a:p>
            <a:pPr algn="r">
              <a:lnSpc>
                <a:spcPts val="1760"/>
              </a:lnSpc>
            </a:pPr>
            <a:r>
              <a:rPr lang="en-US" sz="1100" b="1">
                <a:solidFill>
                  <a:srgbClr val="2AA7F7"/>
                </a:solidFill>
                <a:latin typeface="Lato Bold"/>
                <a:ea typeface="Lato Bold"/>
                <a:cs typeface="Lato Bold"/>
                <a:sym typeface="Lato Bold"/>
              </a:rPr>
              <a:t>22</a:t>
            </a:r>
          </a:p>
          <a:p>
            <a:pPr algn="r">
              <a:lnSpc>
                <a:spcPts val="1760"/>
              </a:lnSpc>
            </a:pPr>
            <a:r>
              <a:rPr lang="en-US" sz="1100" b="1">
                <a:solidFill>
                  <a:srgbClr val="2AA7F7"/>
                </a:solidFill>
                <a:latin typeface="Lato Bold"/>
                <a:ea typeface="Lato Bold"/>
                <a:cs typeface="Lato Bold"/>
                <a:sym typeface="Lato Bold"/>
              </a:rPr>
              <a:t>22</a:t>
            </a:r>
          </a:p>
          <a:p>
            <a:pPr algn="r">
              <a:lnSpc>
                <a:spcPts val="1760"/>
              </a:lnSpc>
            </a:pPr>
            <a:r>
              <a:rPr lang="en-US" sz="1100" b="1">
                <a:solidFill>
                  <a:srgbClr val="2AA7F7"/>
                </a:solidFill>
                <a:latin typeface="Lato Bold"/>
                <a:ea typeface="Lato Bold"/>
                <a:cs typeface="Lato Bold"/>
                <a:sym typeface="Lato Bold"/>
              </a:rPr>
              <a:t>23</a:t>
            </a:r>
          </a:p>
          <a:p>
            <a:pPr algn="r">
              <a:lnSpc>
                <a:spcPts val="1760"/>
              </a:lnSpc>
            </a:pPr>
            <a:r>
              <a:rPr lang="en-US" sz="1100" b="1">
                <a:solidFill>
                  <a:srgbClr val="2AA7F7"/>
                </a:solidFill>
                <a:latin typeface="Lato Bold"/>
                <a:ea typeface="Lato Bold"/>
                <a:cs typeface="Lato Bold"/>
                <a:sym typeface="Lato Bold"/>
              </a:rPr>
              <a:t>25</a:t>
            </a:r>
          </a:p>
          <a:p>
            <a:pPr algn="r">
              <a:lnSpc>
                <a:spcPts val="1760"/>
              </a:lnSpc>
            </a:pPr>
            <a:r>
              <a:rPr lang="en-US" sz="1100" b="1">
                <a:solidFill>
                  <a:srgbClr val="2AA7F7"/>
                </a:solidFill>
                <a:latin typeface="Lato Bold"/>
                <a:ea typeface="Lato Bold"/>
                <a:cs typeface="Lato Bold"/>
                <a:sym typeface="Lato Bold"/>
              </a:rPr>
              <a:t>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3995257"/>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3995257"/>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3995257"/>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2" name="Freeform 12"/>
          <p:cNvSpPr/>
          <p:nvPr/>
        </p:nvSpPr>
        <p:spPr>
          <a:xfrm>
            <a:off x="921595" y="4372230"/>
            <a:ext cx="6133704" cy="3793870"/>
          </a:xfrm>
          <a:custGeom>
            <a:avLst/>
            <a:gdLst/>
            <a:ahLst/>
            <a:cxnLst/>
            <a:rect l="l" t="t" r="r" b="b"/>
            <a:pathLst>
              <a:path w="6133704" h="3793870">
                <a:moveTo>
                  <a:pt x="0" y="0"/>
                </a:moveTo>
                <a:lnTo>
                  <a:pt x="6133705" y="0"/>
                </a:lnTo>
                <a:lnTo>
                  <a:pt x="6133705" y="3793870"/>
                </a:lnTo>
                <a:lnTo>
                  <a:pt x="0" y="3793870"/>
                </a:lnTo>
                <a:lnTo>
                  <a:pt x="0" y="0"/>
                </a:lnTo>
                <a:close/>
              </a:path>
            </a:pathLst>
          </a:custGeom>
          <a:blipFill>
            <a:blip r:embed="rId2">
              <a:extLst>
                <a:ext uri="{28A0092B-C50C-407E-A947-70E740481C1C}">
                  <a14:useLocalDpi xmlns:a14="http://schemas.microsoft.com/office/drawing/2010/main" val="0"/>
                </a:ext>
              </a:extLst>
            </a:blip>
            <a:stretch>
              <a:fillRect t="-10542" b="-10848"/>
            </a:stretch>
          </a:blipFill>
        </p:spPr>
        <p:txBody>
          <a:bodyPr/>
          <a:lstStyle/>
          <a:p>
            <a:endParaRPr lang="en-IN"/>
          </a:p>
        </p:txBody>
      </p:sp>
      <p:sp>
        <p:nvSpPr>
          <p:cNvPr id="13" name="TextBox 13"/>
          <p:cNvSpPr txBox="1"/>
          <p:nvPr/>
        </p:nvSpPr>
        <p:spPr>
          <a:xfrm>
            <a:off x="921595" y="457414"/>
            <a:ext cx="6133751" cy="312707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Commitment to Ethical Conduct and Confidentiality</a:t>
            </a:r>
          </a:p>
          <a:p>
            <a:pPr algn="l">
              <a:lnSpc>
                <a:spcPts val="1540"/>
              </a:lnSpc>
            </a:pPr>
            <a:r>
              <a:rPr lang="en-US" sz="1100">
                <a:solidFill>
                  <a:srgbClr val="000000"/>
                </a:solidFill>
                <a:latin typeface="Lato"/>
                <a:ea typeface="Lato"/>
                <a:cs typeface="Lato"/>
                <a:sym typeface="Lato"/>
              </a:rPr>
              <a:t>KNAV prioritizes confidentiality and ethical conduct in all aspects of its operations. This commitment is reinforced through:</a:t>
            </a:r>
          </a:p>
          <a:p>
            <a:pPr algn="l">
              <a:lnSpc>
                <a:spcPts val="1540"/>
              </a:lnSpc>
            </a:pPr>
            <a:endParaRPr lang="en-US" sz="1100">
              <a:solidFill>
                <a:srgbClr val="000000"/>
              </a:solidFill>
              <a:latin typeface="Lato"/>
              <a:ea typeface="Lato"/>
              <a:cs typeface="Lato"/>
              <a:sym typeface="Lato"/>
            </a:endParaRPr>
          </a:p>
          <a:p>
            <a:pPr marL="237491" lvl="1" indent="-118745" algn="l">
              <a:lnSpc>
                <a:spcPts val="1760"/>
              </a:lnSpc>
              <a:buFont typeface="Arial"/>
              <a:buChar char="•"/>
            </a:pPr>
            <a:r>
              <a:rPr lang="en-US" sz="1100">
                <a:solidFill>
                  <a:srgbClr val="000000"/>
                </a:solidFill>
                <a:latin typeface="Lato"/>
                <a:ea typeface="Lato"/>
                <a:cs typeface="Lato"/>
                <a:sym typeface="Lato"/>
              </a:rPr>
              <a:t>Comprehensive documentation, including employment contracts and policy declarations.</a:t>
            </a:r>
          </a:p>
          <a:p>
            <a:pPr marL="237491" lvl="1" indent="-118745" algn="l">
              <a:lnSpc>
                <a:spcPts val="1760"/>
              </a:lnSpc>
              <a:buFont typeface="Arial"/>
              <a:buChar char="•"/>
            </a:pPr>
            <a:r>
              <a:rPr lang="en-US" sz="1100">
                <a:solidFill>
                  <a:srgbClr val="000000"/>
                </a:solidFill>
                <a:latin typeface="Lato"/>
                <a:ea typeface="Lato"/>
                <a:cs typeface="Lato"/>
                <a:sym typeface="Lato"/>
              </a:rPr>
              <a:t>Regular updates from the AICPA, PCAOB, and IESBA to keep professionals informed of evolving ethical standards.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Further enhancements</a:t>
            </a:r>
          </a:p>
          <a:p>
            <a:pPr algn="l">
              <a:lnSpc>
                <a:spcPts val="1540"/>
              </a:lnSpc>
            </a:pPr>
            <a:r>
              <a:rPr lang="en-US" sz="1100">
                <a:solidFill>
                  <a:srgbClr val="000000"/>
                </a:solidFill>
                <a:latin typeface="Lato"/>
                <a:ea typeface="Lato"/>
                <a:cs typeface="Lato"/>
                <a:sym typeface="Lato"/>
              </a:rPr>
              <a:t>To further bolster our independence measures, KNAV has implemented:</a:t>
            </a:r>
          </a:p>
          <a:p>
            <a:pPr algn="l">
              <a:lnSpc>
                <a:spcPts val="1540"/>
              </a:lnSpc>
            </a:pPr>
            <a:endParaRPr lang="en-US" sz="1100">
              <a:solidFill>
                <a:srgbClr val="000000"/>
              </a:solidFill>
              <a:latin typeface="Lato"/>
              <a:ea typeface="Lato"/>
              <a:cs typeface="Lato"/>
              <a:sym typeface="Lato"/>
            </a:endParaRPr>
          </a:p>
          <a:p>
            <a:pPr marL="237491" lvl="1" indent="-118745" algn="l">
              <a:lnSpc>
                <a:spcPts val="1760"/>
              </a:lnSpc>
              <a:buFont typeface="Arial"/>
              <a:buChar char="•"/>
            </a:pPr>
            <a:r>
              <a:rPr lang="en-US" sz="1100">
                <a:solidFill>
                  <a:srgbClr val="000000"/>
                </a:solidFill>
                <a:latin typeface="Lato"/>
                <a:ea typeface="Lato"/>
                <a:cs typeface="Lato"/>
                <a:sym typeface="Lato"/>
              </a:rPr>
              <a:t>Personal Independence Monitoring: Regular monitoring of compliance with firm independence policies.</a:t>
            </a:r>
          </a:p>
          <a:p>
            <a:pPr marL="237491" lvl="1" indent="-118745" algn="l">
              <a:lnSpc>
                <a:spcPts val="1760"/>
              </a:lnSpc>
              <a:buFont typeface="Arial"/>
              <a:buChar char="•"/>
            </a:pPr>
            <a:r>
              <a:rPr lang="en-US" sz="1100">
                <a:solidFill>
                  <a:srgbClr val="000000"/>
                </a:solidFill>
                <a:latin typeface="Lato"/>
                <a:ea typeface="Lato"/>
                <a:cs typeface="Lato"/>
                <a:sym typeface="Lato"/>
              </a:rPr>
              <a:t>Rigorous Client Due Diligence: Screening processes that evaluate risks associated with client engagements to ensure alignment with ethical and independence standards.</a:t>
            </a:r>
          </a:p>
        </p:txBody>
      </p:sp>
      <p:sp>
        <p:nvSpPr>
          <p:cNvPr id="14" name="TextBox 14"/>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6" name="TextBox 16"/>
          <p:cNvSpPr txBox="1"/>
          <p:nvPr/>
        </p:nvSpPr>
        <p:spPr>
          <a:xfrm>
            <a:off x="921595" y="8411365"/>
            <a:ext cx="6133751" cy="1524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In 2024, KNAV enhanced its risk management capabilities by integrating advanced technologies. Data analytics, AI-driven insights, and automation empower teams to identify, assess, and respond to risks with greater precision and efficiency.</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Collaboration across departments encourages open communication and the proactive exchange of ideas, enabling the firm to mitigate risks effectively. Leveraging its global network, KNAV engages subject matter experts to address complex client needs, ensuring the delivery of exceptional services.</a:t>
            </a:r>
          </a:p>
        </p:txBody>
      </p:sp>
      <p:sp>
        <p:nvSpPr>
          <p:cNvPr id="17" name="TextBox 17"/>
          <p:cNvSpPr txBox="1"/>
          <p:nvPr/>
        </p:nvSpPr>
        <p:spPr>
          <a:xfrm>
            <a:off x="921595" y="3887290"/>
            <a:ext cx="5134002"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Leveraging Collaboration</a:t>
            </a:r>
          </a:p>
        </p:txBody>
      </p:sp>
      <p:sp>
        <p:nvSpPr>
          <p:cNvPr id="18" name="TextBox 16">
            <a:extLst>
              <a:ext uri="{FF2B5EF4-FFF2-40B4-BE49-F238E27FC236}">
                <a16:creationId xmlns:a16="http://schemas.microsoft.com/office/drawing/2014/main" id="{1016E9A5-A5E5-658B-98BD-4083230838C6}"/>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20</a:t>
            </a:fld>
            <a:endParaRPr lang="en-US" sz="999" b="1">
              <a:solidFill>
                <a:srgbClr val="A6A6A6"/>
              </a:solidFill>
              <a:latin typeface="Lato"/>
              <a:ea typeface="Lato"/>
              <a:cs typeface="Lato"/>
              <a:sym typeface="Lato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478801"/>
            <a:ext cx="6133751" cy="4420746"/>
            <a:chOff x="0" y="-9525"/>
            <a:chExt cx="8178334" cy="5894326"/>
          </a:xfrm>
        </p:grpSpPr>
        <p:sp>
          <p:nvSpPr>
            <p:cNvPr id="4" name="TextBox 4"/>
            <p:cNvSpPr txBox="1"/>
            <p:nvPr/>
          </p:nvSpPr>
          <p:spPr>
            <a:xfrm>
              <a:off x="0" y="1000008"/>
              <a:ext cx="8178334" cy="366929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has undertaken several initiatives to strengthen quality assurance processes: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spcAft>
                  <a:spcPts val="1200"/>
                </a:spcAft>
                <a:buFont typeface="Arial"/>
                <a:buChar char="•"/>
              </a:pPr>
              <a:r>
                <a:rPr lang="en-US" sz="1100" b="1">
                  <a:solidFill>
                    <a:srgbClr val="000000"/>
                  </a:solidFill>
                  <a:latin typeface="Lato Bold"/>
                  <a:ea typeface="Lato Bold"/>
                  <a:cs typeface="Lato Bold"/>
                  <a:sym typeface="Lato Bold"/>
                </a:rPr>
                <a:t>KNAV Academy:</a:t>
              </a:r>
              <a:r>
                <a:rPr lang="en-US" sz="1100">
                  <a:solidFill>
                    <a:srgbClr val="000000"/>
                  </a:solidFill>
                  <a:latin typeface="Lato"/>
                  <a:ea typeface="Lato"/>
                  <a:cs typeface="Lato"/>
                  <a:sym typeface="Lato"/>
                </a:rPr>
                <a:t> The KNAV Academy brings together a rich blend of learning options to address individual learning requirements. It offers a diverse range of enabling and management skills programs from leading institutes and across learning mediums of blended, and online courses. KNAV Academy is an </a:t>
              </a:r>
              <a:r>
                <a:rPr lang="en-US" sz="1100" err="1">
                  <a:solidFill>
                    <a:srgbClr val="000000"/>
                  </a:solidFill>
                  <a:latin typeface="Lato"/>
                  <a:ea typeface="Lato"/>
                  <a:cs typeface="Lato"/>
                  <a:sym typeface="Lato"/>
                </a:rPr>
                <a:t>endeavour</a:t>
              </a:r>
              <a:r>
                <a:rPr lang="en-US" sz="1100">
                  <a:solidFill>
                    <a:srgbClr val="000000"/>
                  </a:solidFill>
                  <a:latin typeface="Lato"/>
                  <a:ea typeface="Lato"/>
                  <a:cs typeface="Lato"/>
                  <a:sym typeface="Lato"/>
                </a:rPr>
                <a:t> to provide tailored technical and non-technical learning solutions to each grade of employees. </a:t>
              </a:r>
            </a:p>
            <a:p>
              <a:pPr marL="237491" lvl="1" indent="-118745" algn="l">
                <a:lnSpc>
                  <a:spcPts val="1540"/>
                </a:lnSpc>
                <a:spcAft>
                  <a:spcPts val="1200"/>
                </a:spcAft>
                <a:buFont typeface="Arial"/>
                <a:buChar char="•"/>
              </a:pPr>
              <a:r>
                <a:rPr lang="en-US" sz="1100" b="1">
                  <a:solidFill>
                    <a:srgbClr val="000000"/>
                  </a:solidFill>
                  <a:latin typeface="Lato Bold"/>
                  <a:ea typeface="Lato Bold"/>
                  <a:cs typeface="Lato Bold"/>
                  <a:sym typeface="Lato Bold"/>
                </a:rPr>
                <a:t>NASBA Accreditation:</a:t>
              </a:r>
              <a:r>
                <a:rPr lang="en-US" sz="1100">
                  <a:solidFill>
                    <a:srgbClr val="000000"/>
                  </a:solidFill>
                  <a:latin typeface="Lato"/>
                  <a:ea typeface="Lato"/>
                  <a:cs typeface="Lato"/>
                  <a:sym typeface="Lato"/>
                </a:rPr>
                <a:t> KNAV Advisory Inc. has been accredited by NASBA as an authorized CPE sponsor in November 2024.</a:t>
              </a:r>
            </a:p>
            <a:p>
              <a:pPr marL="237491" lvl="1" indent="-118745" algn="l">
                <a:lnSpc>
                  <a:spcPts val="1540"/>
                </a:lnSpc>
                <a:spcAft>
                  <a:spcPts val="1200"/>
                </a:spcAft>
                <a:buFont typeface="Arial"/>
                <a:buChar char="•"/>
              </a:pPr>
              <a:r>
                <a:rPr lang="en-US" sz="1100" b="1">
                  <a:solidFill>
                    <a:srgbClr val="000000"/>
                  </a:solidFill>
                  <a:latin typeface="Lato Bold"/>
                  <a:ea typeface="Lato Bold"/>
                  <a:cs typeface="Lato Bold"/>
                  <a:sym typeface="Lato Bold"/>
                </a:rPr>
                <a:t>Enhanced Client Engagement Forms:</a:t>
              </a:r>
              <a:r>
                <a:rPr lang="en-US" sz="1100">
                  <a:solidFill>
                    <a:srgbClr val="000000"/>
                  </a:solidFill>
                  <a:latin typeface="Lato"/>
                  <a:ea typeface="Lato"/>
                  <a:cs typeface="Lato"/>
                  <a:sym typeface="Lato"/>
                </a:rPr>
                <a:t> Updates to client acceptance, continuance, and engagement forms reinforce adherence to ethical and quality standards.</a:t>
              </a:r>
            </a:p>
            <a:p>
              <a:pPr marL="237491" lvl="1" indent="-118745" algn="l">
                <a:lnSpc>
                  <a:spcPts val="1540"/>
                </a:lnSpc>
                <a:spcAft>
                  <a:spcPts val="1200"/>
                </a:spcAft>
                <a:buFont typeface="Arial"/>
                <a:buChar char="•"/>
              </a:pPr>
              <a:r>
                <a:rPr lang="en-US" sz="1100" b="1">
                  <a:solidFill>
                    <a:srgbClr val="000000"/>
                  </a:solidFill>
                  <a:latin typeface="Lato Bold"/>
                  <a:ea typeface="Lato Bold"/>
                  <a:cs typeface="Lato Bold"/>
                  <a:sym typeface="Lato Bold"/>
                </a:rPr>
                <a:t>Internal and External Newsletters:</a:t>
              </a:r>
            </a:p>
          </p:txBody>
        </p:sp>
        <p:sp>
          <p:nvSpPr>
            <p:cNvPr id="5" name="TextBox 5"/>
            <p:cNvSpPr txBox="1"/>
            <p:nvPr/>
          </p:nvSpPr>
          <p:spPr>
            <a:xfrm>
              <a:off x="459169" y="4780311"/>
              <a:ext cx="7610619" cy="1104490"/>
            </a:xfrm>
            <a:prstGeom prst="rect">
              <a:avLst/>
            </a:prstGeom>
          </p:spPr>
          <p:txBody>
            <a:bodyPr lIns="0" tIns="0" rIns="0" bIns="0" rtlCol="0" anchor="t">
              <a:spAutoFit/>
            </a:bodyPr>
            <a:lstStyle/>
            <a:p>
              <a:pPr marL="237491" lvl="1" indent="-118745" algn="l">
                <a:lnSpc>
                  <a:spcPts val="1540"/>
                </a:lnSpc>
                <a:spcAft>
                  <a:spcPts val="600"/>
                </a:spcAft>
                <a:buAutoNum type="arabicPeriod"/>
              </a:pPr>
              <a:r>
                <a:rPr lang="en-US" sz="1100">
                  <a:solidFill>
                    <a:srgbClr val="000000"/>
                  </a:solidFill>
                  <a:latin typeface="Lato"/>
                  <a:ea typeface="Lato"/>
                  <a:cs typeface="Lato"/>
                  <a:sym typeface="Lato"/>
                </a:rPr>
                <a:t>KNAV Pulse: Highlights internal updates, new team members, and business opportunities.</a:t>
              </a:r>
            </a:p>
            <a:p>
              <a:pPr marL="237491" lvl="1" indent="-118745" algn="l">
                <a:lnSpc>
                  <a:spcPts val="1540"/>
                </a:lnSpc>
                <a:spcAft>
                  <a:spcPts val="600"/>
                </a:spcAft>
                <a:buAutoNum type="arabicPeriod"/>
              </a:pPr>
              <a:r>
                <a:rPr lang="en-US" sz="1100">
                  <a:solidFill>
                    <a:srgbClr val="000000"/>
                  </a:solidFill>
                  <a:latin typeface="Lato"/>
                  <a:ea typeface="Lato"/>
                  <a:cs typeface="Lato"/>
                  <a:sym typeface="Lato"/>
                </a:rPr>
                <a:t>KNAV Connect: Showcases success stories, client support initiatives, and key developments across the network.</a:t>
              </a:r>
            </a:p>
          </p:txBody>
        </p:sp>
        <p:sp>
          <p:nvSpPr>
            <p:cNvPr id="6" name="TextBox 6"/>
            <p:cNvSpPr txBox="1"/>
            <p:nvPr/>
          </p:nvSpPr>
          <p:spPr>
            <a:xfrm>
              <a:off x="0" y="-9525"/>
              <a:ext cx="6845336" cy="8985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Enhancements in Quality Assurance Processes</a:t>
              </a:r>
            </a:p>
          </p:txBody>
        </p:sp>
        <p:grpSp>
          <p:nvGrpSpPr>
            <p:cNvPr id="7" name="Group 7"/>
            <p:cNvGrpSpPr/>
            <p:nvPr/>
          </p:nvGrpSpPr>
          <p:grpSpPr>
            <a:xfrm>
              <a:off x="7178571" y="131256"/>
              <a:ext cx="228817" cy="22881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9" name="TextBox 9"/>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0" name="Group 10"/>
            <p:cNvGrpSpPr/>
            <p:nvPr/>
          </p:nvGrpSpPr>
          <p:grpSpPr>
            <a:xfrm>
              <a:off x="7509772" y="131256"/>
              <a:ext cx="228817" cy="22881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2" name="TextBox 12"/>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3" name="Group 13"/>
            <p:cNvGrpSpPr/>
            <p:nvPr/>
          </p:nvGrpSpPr>
          <p:grpSpPr>
            <a:xfrm>
              <a:off x="7840972" y="131256"/>
              <a:ext cx="228817" cy="22881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5" name="TextBox 15"/>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grpSp>
        <p:nvGrpSpPr>
          <p:cNvPr id="16" name="Group 16"/>
          <p:cNvGrpSpPr/>
          <p:nvPr/>
        </p:nvGrpSpPr>
        <p:grpSpPr>
          <a:xfrm>
            <a:off x="6305524" y="5437741"/>
            <a:ext cx="171613" cy="1716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8" name="TextBox 1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9" name="Group 19"/>
          <p:cNvGrpSpPr/>
          <p:nvPr/>
        </p:nvGrpSpPr>
        <p:grpSpPr>
          <a:xfrm>
            <a:off x="6553924" y="5437741"/>
            <a:ext cx="171613" cy="1716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1" name="TextBox 2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22" name="Group 22"/>
          <p:cNvGrpSpPr/>
          <p:nvPr/>
        </p:nvGrpSpPr>
        <p:grpSpPr>
          <a:xfrm>
            <a:off x="6802324" y="5437741"/>
            <a:ext cx="171613" cy="17161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4" name="TextBox 2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5" name="Freeform 25"/>
          <p:cNvSpPr/>
          <p:nvPr/>
        </p:nvSpPr>
        <p:spPr>
          <a:xfrm>
            <a:off x="4065054" y="6290074"/>
            <a:ext cx="2990245" cy="3512758"/>
          </a:xfrm>
          <a:custGeom>
            <a:avLst/>
            <a:gdLst/>
            <a:ahLst/>
            <a:cxnLst/>
            <a:rect l="l" t="t" r="r" b="b"/>
            <a:pathLst>
              <a:path w="2990245" h="3512758">
                <a:moveTo>
                  <a:pt x="0" y="0"/>
                </a:moveTo>
                <a:lnTo>
                  <a:pt x="2990246" y="0"/>
                </a:lnTo>
                <a:lnTo>
                  <a:pt x="2990246" y="3512758"/>
                </a:lnTo>
                <a:lnTo>
                  <a:pt x="0" y="3512758"/>
                </a:lnTo>
                <a:lnTo>
                  <a:pt x="0" y="0"/>
                </a:lnTo>
                <a:close/>
              </a:path>
            </a:pathLst>
          </a:custGeom>
          <a:blipFill>
            <a:blip r:embed="rId2"/>
            <a:stretch>
              <a:fillRect l="-28979" r="-47011"/>
            </a:stretch>
          </a:blipFill>
        </p:spPr>
        <p:txBody>
          <a:bodyPr/>
          <a:lstStyle/>
          <a:p>
            <a:endParaRPr lang="en-IN"/>
          </a:p>
        </p:txBody>
      </p:sp>
      <p:sp>
        <p:nvSpPr>
          <p:cNvPr id="26" name="TextBox 26"/>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8" name="TextBox 28"/>
          <p:cNvSpPr txBox="1"/>
          <p:nvPr/>
        </p:nvSpPr>
        <p:spPr>
          <a:xfrm>
            <a:off x="921595" y="6349658"/>
            <a:ext cx="2856655" cy="3048635"/>
          </a:xfrm>
          <a:prstGeom prst="rect">
            <a:avLst/>
          </a:prstGeom>
        </p:spPr>
        <p:txBody>
          <a:bodyPr wrap="square" lIns="0" tIns="0" rIns="0" bIns="0" rtlCol="0" anchor="t">
            <a:spAutoFit/>
          </a:bodyPr>
          <a:lstStyle/>
          <a:p>
            <a:pPr algn="l">
              <a:lnSpc>
                <a:spcPts val="1540"/>
              </a:lnSpc>
            </a:pPr>
            <a:r>
              <a:rPr lang="en-US" sz="1100">
                <a:solidFill>
                  <a:srgbClr val="000000"/>
                </a:solidFill>
                <a:latin typeface="Lato"/>
                <a:ea typeface="Lato"/>
                <a:cs typeface="Lato"/>
                <a:sym typeface="Lato"/>
              </a:rPr>
              <a:t>KNAV's steady commitment to risk management, independence, and ethical conduct continues to be the key to our success. By integrating these principles into the very fabric of our operations, we are focused on delivering services that foster trust, transparency, and excellence in an ever-evolving global landscape.</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At KNAV, we take pride in our ethos of being 'Partners Beyond Boundaries,' consistently guided by our ambition to deliver services that go 'Beyond Better.' This drives us to surpass expectations, redefine standards, and continuously push the boundaries of excellence in all that we do.</a:t>
            </a:r>
          </a:p>
        </p:txBody>
      </p:sp>
      <p:sp>
        <p:nvSpPr>
          <p:cNvPr id="29" name="TextBox 29"/>
          <p:cNvSpPr txBox="1"/>
          <p:nvPr/>
        </p:nvSpPr>
        <p:spPr>
          <a:xfrm>
            <a:off x="921595" y="5346700"/>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Building A Sustainable Future Through Risk And Ethical Excellence</a:t>
            </a:r>
          </a:p>
        </p:txBody>
      </p:sp>
      <p:sp>
        <p:nvSpPr>
          <p:cNvPr id="30" name="TextBox 16">
            <a:extLst>
              <a:ext uri="{FF2B5EF4-FFF2-40B4-BE49-F238E27FC236}">
                <a16:creationId xmlns:a16="http://schemas.microsoft.com/office/drawing/2014/main" id="{FA7B2A9E-4E75-D829-2576-C84368EECC54}"/>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21</a:t>
            </a:fld>
            <a:endParaRPr lang="en-US" sz="999" b="1">
              <a:solidFill>
                <a:srgbClr val="A6A6A6"/>
              </a:solidFill>
              <a:latin typeface="Lato"/>
              <a:ea typeface="Lato"/>
              <a:cs typeface="Lato"/>
              <a:sym typeface="Lato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1607177"/>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1607177"/>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1607177"/>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2" name="Group 12"/>
          <p:cNvGrpSpPr/>
          <p:nvPr/>
        </p:nvGrpSpPr>
        <p:grpSpPr>
          <a:xfrm>
            <a:off x="6305524" y="4979283"/>
            <a:ext cx="171613" cy="1716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5" name="Group 15"/>
          <p:cNvGrpSpPr/>
          <p:nvPr/>
        </p:nvGrpSpPr>
        <p:grpSpPr>
          <a:xfrm>
            <a:off x="6553924" y="4979283"/>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802324" y="4979283"/>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1" name="Freeform 21"/>
          <p:cNvSpPr/>
          <p:nvPr/>
        </p:nvSpPr>
        <p:spPr>
          <a:xfrm>
            <a:off x="921595" y="2044653"/>
            <a:ext cx="2990245" cy="2223718"/>
          </a:xfrm>
          <a:custGeom>
            <a:avLst/>
            <a:gdLst/>
            <a:ahLst/>
            <a:cxnLst/>
            <a:rect l="l" t="t" r="r" b="b"/>
            <a:pathLst>
              <a:path w="2990245" h="2223718">
                <a:moveTo>
                  <a:pt x="0" y="0"/>
                </a:moveTo>
                <a:lnTo>
                  <a:pt x="2990246" y="0"/>
                </a:lnTo>
                <a:lnTo>
                  <a:pt x="2990246" y="2223718"/>
                </a:lnTo>
                <a:lnTo>
                  <a:pt x="0" y="2223718"/>
                </a:lnTo>
                <a:lnTo>
                  <a:pt x="0" y="0"/>
                </a:lnTo>
                <a:close/>
              </a:path>
            </a:pathLst>
          </a:custGeom>
          <a:blipFill>
            <a:blip r:embed="rId2"/>
            <a:stretch>
              <a:fillRect l="-5704" r="-5704"/>
            </a:stretch>
          </a:blipFill>
        </p:spPr>
        <p:txBody>
          <a:bodyPr/>
          <a:lstStyle/>
          <a:p>
            <a:endParaRPr lang="en-IN"/>
          </a:p>
        </p:txBody>
      </p:sp>
      <p:sp>
        <p:nvSpPr>
          <p:cNvPr id="22" name="Freeform 22"/>
          <p:cNvSpPr/>
          <p:nvPr/>
        </p:nvSpPr>
        <p:spPr>
          <a:xfrm>
            <a:off x="4065054" y="5642386"/>
            <a:ext cx="2908883" cy="2448560"/>
          </a:xfrm>
          <a:custGeom>
            <a:avLst/>
            <a:gdLst/>
            <a:ahLst/>
            <a:cxnLst/>
            <a:rect l="l" t="t" r="r" b="b"/>
            <a:pathLst>
              <a:path w="2908883" h="2448560">
                <a:moveTo>
                  <a:pt x="0" y="0"/>
                </a:moveTo>
                <a:lnTo>
                  <a:pt x="2908883" y="0"/>
                </a:lnTo>
                <a:lnTo>
                  <a:pt x="2908883" y="2448560"/>
                </a:lnTo>
                <a:lnTo>
                  <a:pt x="0" y="2448560"/>
                </a:lnTo>
                <a:lnTo>
                  <a:pt x="0" y="0"/>
                </a:lnTo>
                <a:close/>
              </a:path>
            </a:pathLst>
          </a:custGeom>
          <a:blipFill>
            <a:blip r:embed="rId3"/>
            <a:stretch>
              <a:fillRect r="-26341"/>
            </a:stretch>
          </a:blipFill>
        </p:spPr>
        <p:txBody>
          <a:bodyPr/>
          <a:lstStyle/>
          <a:p>
            <a:endParaRPr lang="en-IN"/>
          </a:p>
        </p:txBody>
      </p:sp>
      <p:sp>
        <p:nvSpPr>
          <p:cNvPr id="23" name="TextBox 23"/>
          <p:cNvSpPr txBox="1"/>
          <p:nvPr/>
        </p:nvSpPr>
        <p:spPr>
          <a:xfrm>
            <a:off x="921595" y="5613811"/>
            <a:ext cx="2990245" cy="2477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audit profession is undergoing a significant transformation, with technology at its core. The global pandemic highlighted the necessity of innovation, propelling technology to the forefront of auditing. Our firm recognizes this shift and has embraced technology as a cornerstone for enhancing audit methodologies and client service delivery. By leveraging advanced digital tools as detailed in the following section, we provide clients with superior transparency, real-time insights, and actionable intelligence, ensuring we remain at the forefront of the industry.</a:t>
            </a:r>
          </a:p>
        </p:txBody>
      </p:sp>
      <p:sp>
        <p:nvSpPr>
          <p:cNvPr id="24" name="TextBox 24"/>
          <p:cNvSpPr txBox="1"/>
          <p:nvPr/>
        </p:nvSpPr>
        <p:spPr>
          <a:xfrm>
            <a:off x="921595" y="4807995"/>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Technology: Driving the Future of Auditing</a:t>
            </a:r>
          </a:p>
        </p:txBody>
      </p:sp>
      <p:sp>
        <p:nvSpPr>
          <p:cNvPr id="25" name="TextBox 25"/>
          <p:cNvSpPr txBox="1"/>
          <p:nvPr/>
        </p:nvSpPr>
        <p:spPr>
          <a:xfrm>
            <a:off x="4065104" y="1981736"/>
            <a:ext cx="2990245" cy="2286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our firm, we embrace a forward-thinking approach to auditing, seamlessly combining risk-based methodologies with the power of advanced technology. This synergy enables us to deliver audits that are both highly efficient and deeply insightful. While a specialized group champions the adoption of cutting-edge technological advancements, we ensure that all audit teams undergo comprehensive training. This empowers them to effectively utilize these tools, fostering consistency and excellence across engagements.</a:t>
            </a:r>
          </a:p>
        </p:txBody>
      </p:sp>
      <p:sp>
        <p:nvSpPr>
          <p:cNvPr id="26" name="TextBox 26"/>
          <p:cNvSpPr txBox="1"/>
          <p:nvPr/>
        </p:nvSpPr>
        <p:spPr>
          <a:xfrm>
            <a:off x="921595" y="1516136"/>
            <a:ext cx="5156134"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A Modern Audit Paradigm</a:t>
            </a:r>
          </a:p>
        </p:txBody>
      </p:sp>
      <p:sp>
        <p:nvSpPr>
          <p:cNvPr id="27" name="TextBox 27"/>
          <p:cNvSpPr txBox="1"/>
          <p:nvPr/>
        </p:nvSpPr>
        <p:spPr>
          <a:xfrm>
            <a:off x="921595" y="485989"/>
            <a:ext cx="6133754" cy="742950"/>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197F6"/>
                </a:solidFill>
                <a:latin typeface="Lato Bold"/>
                <a:ea typeface="Lato Bold"/>
                <a:cs typeface="Lato Bold"/>
                <a:sym typeface="Lato Bold"/>
              </a:rPr>
              <a:t>Transforming Audits Through Technology and Innovation</a:t>
            </a:r>
          </a:p>
        </p:txBody>
      </p:sp>
      <p:sp>
        <p:nvSpPr>
          <p:cNvPr id="28" name="TextBox 28"/>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grpSp>
        <p:nvGrpSpPr>
          <p:cNvPr id="30" name="Group 30"/>
          <p:cNvGrpSpPr/>
          <p:nvPr/>
        </p:nvGrpSpPr>
        <p:grpSpPr>
          <a:xfrm>
            <a:off x="921645" y="8586246"/>
            <a:ext cx="6133704" cy="1161761"/>
            <a:chOff x="0" y="0"/>
            <a:chExt cx="8178272" cy="1549014"/>
          </a:xfrm>
        </p:grpSpPr>
        <p:sp>
          <p:nvSpPr>
            <p:cNvPr id="31" name="TextBox 31"/>
            <p:cNvSpPr txBox="1"/>
            <p:nvPr/>
          </p:nvSpPr>
          <p:spPr>
            <a:xfrm>
              <a:off x="0" y="1049693"/>
              <a:ext cx="8178272" cy="499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Innovation in audit practices is pivotal to enhancing quality and efficiency. Our Digital Transformation Program equips teams with cutting-edge tools and methodologies, including:</a:t>
              </a:r>
            </a:p>
          </p:txBody>
        </p:sp>
        <p:grpSp>
          <p:nvGrpSpPr>
            <p:cNvPr id="32" name="Group 32"/>
            <p:cNvGrpSpPr/>
            <p:nvPr/>
          </p:nvGrpSpPr>
          <p:grpSpPr>
            <a:xfrm>
              <a:off x="7178571" y="215683"/>
              <a:ext cx="228817" cy="22881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4" name="TextBox 34"/>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35" name="Group 35"/>
            <p:cNvGrpSpPr/>
            <p:nvPr/>
          </p:nvGrpSpPr>
          <p:grpSpPr>
            <a:xfrm>
              <a:off x="7509772" y="215683"/>
              <a:ext cx="228817" cy="228817"/>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7" name="TextBox 37"/>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38" name="Group 38"/>
            <p:cNvGrpSpPr/>
            <p:nvPr/>
          </p:nvGrpSpPr>
          <p:grpSpPr>
            <a:xfrm>
              <a:off x="7840972" y="215683"/>
              <a:ext cx="228817" cy="22881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40" name="TextBox 40"/>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sp>
          <p:nvSpPr>
            <p:cNvPr id="41" name="TextBox 41"/>
            <p:cNvSpPr txBox="1"/>
            <p:nvPr/>
          </p:nvSpPr>
          <p:spPr>
            <a:xfrm>
              <a:off x="0" y="-9525"/>
              <a:ext cx="6874845" cy="8985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Leveraging Innovation to Enhance Audit Quality</a:t>
              </a:r>
            </a:p>
          </p:txBody>
        </p:sp>
      </p:grpSp>
      <p:sp>
        <p:nvSpPr>
          <p:cNvPr id="42" name="TextBox 16">
            <a:extLst>
              <a:ext uri="{FF2B5EF4-FFF2-40B4-BE49-F238E27FC236}">
                <a16:creationId xmlns:a16="http://schemas.microsoft.com/office/drawing/2014/main" id="{830A04FC-D962-D3A7-2A61-CF54F6D22AB1}"/>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22</a:t>
            </a:fld>
            <a:endParaRPr lang="en-US" sz="999" b="1">
              <a:solidFill>
                <a:srgbClr val="A6A6A6"/>
              </a:solidFill>
              <a:latin typeface="Lato"/>
              <a:ea typeface="Lato"/>
              <a:cs typeface="Lato"/>
              <a:sym typeface="Lato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3253608"/>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3253608"/>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3253608"/>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2" name="Freeform 12"/>
          <p:cNvSpPr/>
          <p:nvPr/>
        </p:nvSpPr>
        <p:spPr>
          <a:xfrm>
            <a:off x="921645" y="3934909"/>
            <a:ext cx="6133704" cy="4901632"/>
          </a:xfrm>
          <a:custGeom>
            <a:avLst/>
            <a:gdLst/>
            <a:ahLst/>
            <a:cxnLst/>
            <a:rect l="l" t="t" r="r" b="b"/>
            <a:pathLst>
              <a:path w="6133704" h="4901632">
                <a:moveTo>
                  <a:pt x="0" y="0"/>
                </a:moveTo>
                <a:lnTo>
                  <a:pt x="6133704" y="0"/>
                </a:lnTo>
                <a:lnTo>
                  <a:pt x="6133704" y="4901632"/>
                </a:lnTo>
                <a:lnTo>
                  <a:pt x="0" y="4901632"/>
                </a:lnTo>
                <a:lnTo>
                  <a:pt x="0" y="0"/>
                </a:lnTo>
                <a:close/>
              </a:path>
            </a:pathLst>
          </a:custGeom>
          <a:blipFill>
            <a:blip r:embed="rId2">
              <a:extLst>
                <a:ext uri="{28A0092B-C50C-407E-A947-70E740481C1C}">
                  <a14:useLocalDpi xmlns:a14="http://schemas.microsoft.com/office/drawing/2010/main" val="0"/>
                </a:ext>
              </a:extLst>
            </a:blip>
            <a:stretch>
              <a:fillRect l="-16232" t="-25608" r="-9376"/>
            </a:stretch>
          </a:blipFill>
        </p:spPr>
        <p:txBody>
          <a:bodyPr/>
          <a:lstStyle/>
          <a:p>
            <a:endParaRPr lang="en-IN"/>
          </a:p>
        </p:txBody>
      </p:sp>
      <p:sp>
        <p:nvSpPr>
          <p:cNvPr id="13" name="TextBox 13"/>
          <p:cNvSpPr txBox="1"/>
          <p:nvPr/>
        </p:nvSpPr>
        <p:spPr>
          <a:xfrm>
            <a:off x="921645" y="457414"/>
            <a:ext cx="6133704" cy="2416046"/>
          </a:xfrm>
          <a:prstGeom prst="rect">
            <a:avLst/>
          </a:prstGeom>
        </p:spPr>
        <p:txBody>
          <a:bodyPr lIns="0" tIns="0" rIns="0" bIns="0" rtlCol="0" anchor="t">
            <a:spAutoFit/>
          </a:bodyPr>
          <a:lstStyle/>
          <a:p>
            <a:pPr marL="237491" lvl="1" indent="-118745" algn="l">
              <a:spcAft>
                <a:spcPts val="600"/>
              </a:spcAft>
              <a:buFont typeface="Arial"/>
              <a:buChar char="•"/>
            </a:pPr>
            <a:r>
              <a:rPr lang="en-US" sz="1100">
                <a:solidFill>
                  <a:srgbClr val="000000"/>
                </a:solidFill>
                <a:latin typeface="Lato"/>
                <a:ea typeface="Lato"/>
                <a:cs typeface="Lato"/>
                <a:sym typeface="Lato"/>
              </a:rPr>
              <a:t>Advanced Data Analytics: Tools like IDEA and Power BI enable in-depth analysis, facilitating the identification of trends, anomalies, and risk indicators.</a:t>
            </a:r>
          </a:p>
          <a:p>
            <a:pPr marL="237491" lvl="1" indent="-118745" algn="l">
              <a:spcAft>
                <a:spcPts val="600"/>
              </a:spcAft>
              <a:buFont typeface="Arial"/>
              <a:buChar char="•"/>
            </a:pPr>
            <a:r>
              <a:rPr lang="en-US" sz="1100">
                <a:solidFill>
                  <a:srgbClr val="000000"/>
                </a:solidFill>
                <a:latin typeface="Lato"/>
                <a:ea typeface="Lato"/>
                <a:cs typeface="Lato"/>
                <a:sym typeface="Lato"/>
              </a:rPr>
              <a:t>Automation: Repetitive processes, such as bank confirmations and project management tasks, are streamlined using VBA macros and Power Automate, improving efficiency and reducing errors.</a:t>
            </a:r>
          </a:p>
          <a:p>
            <a:pPr marL="237491" lvl="1" indent="-118745" algn="l">
              <a:spcAft>
                <a:spcPts val="600"/>
              </a:spcAft>
              <a:buFont typeface="Arial"/>
              <a:buChar char="•"/>
            </a:pPr>
            <a:r>
              <a:rPr lang="en-US" sz="1100">
                <a:solidFill>
                  <a:srgbClr val="000000"/>
                </a:solidFill>
                <a:latin typeface="Lato"/>
                <a:ea typeface="Lato"/>
                <a:cs typeface="Lato"/>
                <a:sym typeface="Lato"/>
              </a:rPr>
              <a:t>OnPoint Audit Platform: This platform ensures streamlined engagement workflows, real-time collaboration, and compliance with auditing standards.</a:t>
            </a:r>
          </a:p>
          <a:p>
            <a:pPr marL="237491" lvl="1" indent="-118745" algn="l">
              <a:spcAft>
                <a:spcPts val="600"/>
              </a:spcAft>
              <a:buFont typeface="Arial"/>
              <a:buChar char="•"/>
            </a:pPr>
            <a:r>
              <a:rPr lang="en-US" sz="1100">
                <a:solidFill>
                  <a:srgbClr val="000000"/>
                </a:solidFill>
                <a:latin typeface="Lato"/>
                <a:ea typeface="Lato"/>
                <a:cs typeface="Lato"/>
                <a:sym typeface="Lato"/>
              </a:rPr>
              <a:t>ERP System Integration: Seamless integration with client ERP systems enhances data accuracy and reconciliation, enabling auditors to focus on higher-order analysis.</a:t>
            </a:r>
          </a:p>
          <a:p>
            <a:pPr algn="l">
              <a:spcAft>
                <a:spcPts val="600"/>
              </a:spcAft>
            </a:pPr>
            <a:endParaRPr lang="en-US" sz="1100">
              <a:solidFill>
                <a:srgbClr val="000000"/>
              </a:solidFill>
              <a:latin typeface="Lato"/>
              <a:ea typeface="Lato"/>
              <a:cs typeface="Lato"/>
              <a:sym typeface="Lato"/>
            </a:endParaRPr>
          </a:p>
          <a:p>
            <a:pPr algn="l">
              <a:spcAft>
                <a:spcPts val="600"/>
              </a:spcAft>
            </a:pPr>
            <a:r>
              <a:rPr lang="en-US" sz="1100">
                <a:solidFill>
                  <a:srgbClr val="000000"/>
                </a:solidFill>
                <a:latin typeface="Lato"/>
                <a:ea typeface="Lato"/>
                <a:cs typeface="Lato"/>
                <a:sym typeface="Lato"/>
              </a:rPr>
              <a:t>By combining human expertise and judgement with technological capabilities, we enhance audit quality while maintaining agility and adaptability. </a:t>
            </a:r>
          </a:p>
        </p:txBody>
      </p:sp>
      <p:sp>
        <p:nvSpPr>
          <p:cNvPr id="14" name="TextBox 14"/>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6" name="TextBox 16"/>
          <p:cNvSpPr txBox="1"/>
          <p:nvPr/>
        </p:nvSpPr>
        <p:spPr>
          <a:xfrm>
            <a:off x="921595" y="8982865"/>
            <a:ext cx="6133704" cy="9531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Empowering Clients with Real-Time Insights</a:t>
            </a:r>
          </a:p>
          <a:p>
            <a:pPr algn="l">
              <a:lnSpc>
                <a:spcPts val="1540"/>
              </a:lnSpc>
            </a:pPr>
            <a:r>
              <a:rPr lang="en-US" sz="1100">
                <a:solidFill>
                  <a:srgbClr val="000000"/>
                </a:solidFill>
                <a:latin typeface="Lato"/>
                <a:ea typeface="Lato"/>
                <a:cs typeface="Lato"/>
                <a:sym typeface="Lato"/>
              </a:rPr>
              <a:t>The adoption of advanced technology has revolutionized our audit procedures. Through real-time data analysis, we deliver precise, timely insights into our clients' financial structures and operations. This transparency not only strengthens the audit process but also empowers clients to make informed decisions critical for their growth and sustainability.</a:t>
            </a:r>
          </a:p>
        </p:txBody>
      </p:sp>
      <p:sp>
        <p:nvSpPr>
          <p:cNvPr id="17" name="TextBox 17"/>
          <p:cNvSpPr txBox="1"/>
          <p:nvPr/>
        </p:nvSpPr>
        <p:spPr>
          <a:xfrm>
            <a:off x="921595" y="3162567"/>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Integrating Technology for Enhanced Audit Quality</a:t>
            </a:r>
          </a:p>
        </p:txBody>
      </p:sp>
      <p:sp>
        <p:nvSpPr>
          <p:cNvPr id="18" name="TextBox 16">
            <a:extLst>
              <a:ext uri="{FF2B5EF4-FFF2-40B4-BE49-F238E27FC236}">
                <a16:creationId xmlns:a16="http://schemas.microsoft.com/office/drawing/2014/main" id="{EE718D43-D3F1-46BC-42EA-BEBD42F5B08B}"/>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23</a:t>
            </a:fld>
            <a:endParaRPr lang="en-US" sz="999" b="1">
              <a:solidFill>
                <a:srgbClr val="A6A6A6"/>
              </a:solidFill>
              <a:latin typeface="Lato"/>
              <a:ea typeface="Lato"/>
              <a:cs typeface="Lato"/>
              <a:sym typeface="Lato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Freeform 3"/>
          <p:cNvSpPr/>
          <p:nvPr/>
        </p:nvSpPr>
        <p:spPr>
          <a:xfrm>
            <a:off x="921595" y="7404100"/>
            <a:ext cx="2990245" cy="2615225"/>
          </a:xfrm>
          <a:custGeom>
            <a:avLst/>
            <a:gdLst/>
            <a:ahLst/>
            <a:cxnLst/>
            <a:rect l="l" t="t" r="r" b="b"/>
            <a:pathLst>
              <a:path w="2990245" h="2303628">
                <a:moveTo>
                  <a:pt x="0" y="0"/>
                </a:moveTo>
                <a:lnTo>
                  <a:pt x="2990246" y="0"/>
                </a:lnTo>
                <a:lnTo>
                  <a:pt x="2990246" y="2303628"/>
                </a:lnTo>
                <a:lnTo>
                  <a:pt x="0" y="2303628"/>
                </a:lnTo>
                <a:lnTo>
                  <a:pt x="0" y="0"/>
                </a:lnTo>
                <a:close/>
              </a:path>
            </a:pathLst>
          </a:custGeom>
          <a:blipFill>
            <a:blip r:embed="rId2"/>
            <a:stretch>
              <a:fillRect l="4" t="-4581" r="-55245" b="-13755"/>
            </a:stretch>
          </a:blipFill>
        </p:spPr>
        <p:txBody>
          <a:bodyPr/>
          <a:lstStyle/>
          <a:p>
            <a:endParaRPr lang="en-IN"/>
          </a:p>
        </p:txBody>
      </p:sp>
      <p:sp>
        <p:nvSpPr>
          <p:cNvPr id="4" name="TextBox 4"/>
          <p:cNvSpPr txBox="1"/>
          <p:nvPr/>
        </p:nvSpPr>
        <p:spPr>
          <a:xfrm>
            <a:off x="921595" y="457414"/>
            <a:ext cx="6133704" cy="6709529"/>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Leveraging Advanced Tools for Audit Excellence</a:t>
            </a:r>
          </a:p>
          <a:p>
            <a:pPr algn="l">
              <a:lnSpc>
                <a:spcPts val="1540"/>
              </a:lnSpc>
            </a:pPr>
            <a:r>
              <a:rPr lang="en-US" sz="1100">
                <a:solidFill>
                  <a:srgbClr val="000000"/>
                </a:solidFill>
                <a:latin typeface="Lato"/>
                <a:ea typeface="Lato"/>
                <a:cs typeface="Lato"/>
                <a:sym typeface="Lato"/>
              </a:rPr>
              <a:t>To support our SOQM and ensure top-tier audit performance, we utilize a suite of advanced tools, including:</a:t>
            </a:r>
          </a:p>
          <a:p>
            <a:pPr algn="l">
              <a:lnSpc>
                <a:spcPts val="1540"/>
              </a:lnSpc>
            </a:pPr>
            <a:endParaRPr lang="en-US" sz="1100">
              <a:solidFill>
                <a:srgbClr val="000000"/>
              </a:solidFill>
              <a:latin typeface="Lato"/>
              <a:ea typeface="Lato"/>
              <a:cs typeface="Lato"/>
              <a:sym typeface="Lato"/>
            </a:endParaRPr>
          </a:p>
          <a:p>
            <a:pPr marL="347346" lvl="1" indent="-228600" algn="l">
              <a:spcAft>
                <a:spcPts val="1000"/>
              </a:spcAft>
              <a:buFont typeface="+mj-lt"/>
              <a:buAutoNum type="arabicPeriod"/>
            </a:pPr>
            <a:r>
              <a:rPr lang="en-US" sz="1100">
                <a:solidFill>
                  <a:srgbClr val="000000"/>
                </a:solidFill>
                <a:latin typeface="Lato"/>
                <a:ea typeface="Lato"/>
                <a:cs typeface="Lato"/>
                <a:sym typeface="Lato"/>
              </a:rPr>
              <a:t>NetSuite ERP: A practice management ERP system.</a:t>
            </a:r>
          </a:p>
          <a:p>
            <a:pPr marL="347346" lvl="1" indent="-228600" algn="l">
              <a:spcAft>
                <a:spcPts val="1000"/>
              </a:spcAft>
              <a:buFont typeface="+mj-lt"/>
              <a:buAutoNum type="arabicPeriod"/>
            </a:pPr>
            <a:r>
              <a:rPr lang="en-US" sz="1100">
                <a:solidFill>
                  <a:srgbClr val="000000"/>
                </a:solidFill>
                <a:latin typeface="Lato"/>
                <a:ea typeface="Lato"/>
                <a:cs typeface="Lato"/>
                <a:sym typeface="Lato"/>
              </a:rPr>
              <a:t>Intranet: A single portal for internal use.</a:t>
            </a:r>
          </a:p>
          <a:p>
            <a:pPr marL="347346" lvl="1" indent="-228600" algn="l">
              <a:spcAft>
                <a:spcPts val="1000"/>
              </a:spcAft>
              <a:buFont typeface="+mj-lt"/>
              <a:buAutoNum type="arabicPeriod"/>
            </a:pPr>
            <a:r>
              <a:rPr lang="en-US" sz="1100" err="1">
                <a:solidFill>
                  <a:srgbClr val="000000"/>
                </a:solidFill>
                <a:latin typeface="Lato"/>
                <a:ea typeface="Lato"/>
                <a:cs typeface="Lato"/>
                <a:sym typeface="Lato"/>
              </a:rPr>
              <a:t>OnPointTM</a:t>
            </a:r>
            <a:r>
              <a:rPr lang="en-US" sz="1100">
                <a:solidFill>
                  <a:srgbClr val="000000"/>
                </a:solidFill>
                <a:latin typeface="Lato"/>
                <a:ea typeface="Lato"/>
                <a:cs typeface="Lato"/>
                <a:sym typeface="Lato"/>
              </a:rPr>
              <a:t> Audit: Cloud-based platform within the US CaseWare Cloud that provides a platform for documenting audit engagements.</a:t>
            </a:r>
          </a:p>
          <a:p>
            <a:pPr marL="347346" lvl="1" indent="-228600" algn="l">
              <a:spcAft>
                <a:spcPts val="1000"/>
              </a:spcAft>
              <a:buFont typeface="+mj-lt"/>
              <a:buAutoNum type="arabicPeriod"/>
            </a:pPr>
            <a:r>
              <a:rPr lang="en-US" sz="1100">
                <a:solidFill>
                  <a:srgbClr val="000000"/>
                </a:solidFill>
                <a:latin typeface="Lato"/>
                <a:ea typeface="Lato"/>
                <a:cs typeface="Lato"/>
                <a:sym typeface="Lato"/>
              </a:rPr>
              <a:t>OnPoint™ EBP: Cloud-based audit documentation of EBP engagements. This tool facilitates paperless and cloud-based audits.</a:t>
            </a:r>
          </a:p>
          <a:p>
            <a:pPr marL="347346" lvl="1" indent="-228600" algn="l">
              <a:spcAft>
                <a:spcPts val="1000"/>
              </a:spcAft>
              <a:buFont typeface="+mj-lt"/>
              <a:buAutoNum type="arabicPeriod"/>
            </a:pPr>
            <a:r>
              <a:rPr lang="en-US" sz="1100" err="1">
                <a:solidFill>
                  <a:srgbClr val="000000"/>
                </a:solidFill>
                <a:latin typeface="Lato"/>
                <a:ea typeface="Lato"/>
                <a:cs typeface="Lato"/>
                <a:sym typeface="Lato"/>
              </a:rPr>
              <a:t>Caseware</a:t>
            </a:r>
            <a:r>
              <a:rPr lang="en-US" sz="1100">
                <a:solidFill>
                  <a:srgbClr val="000000"/>
                </a:solidFill>
                <a:latin typeface="Lato"/>
                <a:ea typeface="Lato"/>
                <a:cs typeface="Lato"/>
                <a:sym typeface="Lato"/>
              </a:rPr>
              <a:t>™: Cloud-based audit documentation. This tool facilitates paperless and cloud-based audits.</a:t>
            </a:r>
          </a:p>
          <a:p>
            <a:pPr marL="347346" lvl="1" indent="-228600" algn="l">
              <a:spcAft>
                <a:spcPts val="1000"/>
              </a:spcAft>
              <a:buFont typeface="+mj-lt"/>
              <a:buAutoNum type="arabicPeriod"/>
            </a:pPr>
            <a:r>
              <a:rPr lang="en-US" sz="1100" err="1">
                <a:solidFill>
                  <a:srgbClr val="000000"/>
                </a:solidFill>
                <a:latin typeface="Lato"/>
                <a:ea typeface="Lato"/>
                <a:cs typeface="Lato"/>
                <a:sym typeface="Lato"/>
              </a:rPr>
              <a:t>Caseware</a:t>
            </a:r>
            <a:r>
              <a:rPr lang="en-US" sz="1100">
                <a:solidFill>
                  <a:srgbClr val="000000"/>
                </a:solidFill>
                <a:latin typeface="Lato"/>
                <a:ea typeface="Lato"/>
                <a:cs typeface="Lato"/>
                <a:sym typeface="Lato"/>
              </a:rPr>
              <a:t> IDEA™: Analyzes and evaluates data. This is a solution for collecting, analyzing, and tracking data from diverse data populations.</a:t>
            </a:r>
          </a:p>
          <a:p>
            <a:pPr marL="347346" lvl="1" indent="-228600" algn="l">
              <a:spcAft>
                <a:spcPts val="1000"/>
              </a:spcAft>
              <a:buFont typeface="+mj-lt"/>
              <a:buAutoNum type="arabicPeriod"/>
            </a:pPr>
            <a:r>
              <a:rPr lang="en-US" sz="1100">
                <a:solidFill>
                  <a:srgbClr val="000000"/>
                </a:solidFill>
                <a:latin typeface="Lato"/>
                <a:ea typeface="Lato"/>
                <a:cs typeface="Lato"/>
                <a:sym typeface="Lato"/>
              </a:rPr>
              <a:t>CCH </a:t>
            </a:r>
            <a:r>
              <a:rPr lang="en-US" sz="1100" err="1">
                <a:solidFill>
                  <a:srgbClr val="000000"/>
                </a:solidFill>
                <a:latin typeface="Lato"/>
                <a:ea typeface="Lato"/>
                <a:cs typeface="Lato"/>
                <a:sym typeface="Lato"/>
              </a:rPr>
              <a:t>TeamMate</a:t>
            </a:r>
            <a:r>
              <a:rPr lang="en-US" sz="1100">
                <a:solidFill>
                  <a:srgbClr val="000000"/>
                </a:solidFill>
                <a:latin typeface="Lato"/>
                <a:ea typeface="Lato"/>
                <a:cs typeface="Lato"/>
                <a:sym typeface="Lato"/>
              </a:rPr>
              <a:t>™ Analytics: Analyzes and evaluates data. This is a Computer Aided Audit Tool (or CAAT) that allows us to perform powerful data analysis to deliver significant value for the engagement.</a:t>
            </a:r>
          </a:p>
          <a:p>
            <a:pPr marL="347346" lvl="1" indent="-228600" algn="l">
              <a:spcAft>
                <a:spcPts val="1000"/>
              </a:spcAft>
              <a:buFont typeface="+mj-lt"/>
              <a:buAutoNum type="arabicPeriod"/>
            </a:pPr>
            <a:r>
              <a:rPr lang="en-US" sz="1100" err="1">
                <a:solidFill>
                  <a:srgbClr val="000000"/>
                </a:solidFill>
                <a:latin typeface="Lato"/>
                <a:ea typeface="Lato"/>
                <a:cs typeface="Lato"/>
                <a:sym typeface="Lato"/>
              </a:rPr>
              <a:t>Suralink</a:t>
            </a:r>
            <a:r>
              <a:rPr lang="en-US" sz="1100">
                <a:solidFill>
                  <a:srgbClr val="000000"/>
                </a:solidFill>
                <a:latin typeface="Lato"/>
                <a:ea typeface="Lato"/>
                <a:cs typeface="Lato"/>
                <a:sym typeface="Lato"/>
              </a:rPr>
              <a:t>™: Collection of data prepared by the client. This tool helps to manage prepared by the client (PBC) request lists, securely transfer documents and improve client experience while managing the requested information.</a:t>
            </a:r>
          </a:p>
          <a:p>
            <a:pPr marL="347346" lvl="1" indent="-228600" algn="l">
              <a:spcAft>
                <a:spcPts val="1000"/>
              </a:spcAft>
              <a:buFont typeface="+mj-lt"/>
              <a:buAutoNum type="arabicPeriod"/>
            </a:pPr>
            <a:r>
              <a:rPr lang="en-US" sz="1100">
                <a:solidFill>
                  <a:srgbClr val="000000"/>
                </a:solidFill>
                <a:latin typeface="Lato"/>
                <a:ea typeface="Lato"/>
                <a:cs typeface="Lato"/>
                <a:sym typeface="Lato"/>
              </a:rPr>
              <a:t>Citrix </a:t>
            </a:r>
            <a:r>
              <a:rPr lang="en-US" sz="1100" err="1">
                <a:solidFill>
                  <a:srgbClr val="000000"/>
                </a:solidFill>
                <a:latin typeface="Lato"/>
                <a:ea typeface="Lato"/>
                <a:cs typeface="Lato"/>
                <a:sym typeface="Lato"/>
              </a:rPr>
              <a:t>ShareFileTM</a:t>
            </a:r>
            <a:r>
              <a:rPr lang="en-US" sz="1100">
                <a:solidFill>
                  <a:srgbClr val="000000"/>
                </a:solidFill>
                <a:latin typeface="Lato"/>
                <a:ea typeface="Lato"/>
                <a:cs typeface="Lato"/>
                <a:sym typeface="Lato"/>
              </a:rPr>
              <a:t>: Cloud-based platform that provides a secure and collaborative environment for exchanging documents, information, and requests.</a:t>
            </a:r>
          </a:p>
          <a:p>
            <a:pPr marL="347346" lvl="1" indent="-228600" algn="l">
              <a:spcAft>
                <a:spcPts val="1000"/>
              </a:spcAft>
              <a:buFont typeface="+mj-lt"/>
              <a:buAutoNum type="arabicPeriod"/>
            </a:pPr>
            <a:r>
              <a:rPr lang="en-US" sz="1100">
                <a:solidFill>
                  <a:srgbClr val="000000"/>
                </a:solidFill>
                <a:latin typeface="Lato"/>
                <a:ea typeface="Lato"/>
                <a:cs typeface="Lato"/>
                <a:sym typeface="Lato"/>
              </a:rPr>
              <a:t>PPC Practice Aids and Tools for SOC Audits: Tools, practice aids, and industry-specific guidance. This tool provides industry-specific practical considerations and guidance.</a:t>
            </a:r>
          </a:p>
          <a:p>
            <a:pPr marL="347346" lvl="1" indent="-228600" algn="l">
              <a:spcAft>
                <a:spcPts val="1000"/>
              </a:spcAft>
              <a:buFont typeface="+mj-lt"/>
              <a:buAutoNum type="arabicPeriod"/>
            </a:pPr>
            <a:r>
              <a:rPr lang="en-US" sz="1100" err="1">
                <a:solidFill>
                  <a:srgbClr val="000000"/>
                </a:solidFill>
                <a:latin typeface="Lato"/>
                <a:ea typeface="Lato"/>
                <a:cs typeface="Lato"/>
                <a:sym typeface="Lato"/>
              </a:rPr>
              <a:t>RightSignatureTM</a:t>
            </a:r>
            <a:r>
              <a:rPr lang="en-US" sz="1100">
                <a:solidFill>
                  <a:srgbClr val="000000"/>
                </a:solidFill>
                <a:latin typeface="Lato"/>
                <a:ea typeface="Lato"/>
                <a:cs typeface="Lato"/>
                <a:sym typeface="Lato"/>
              </a:rPr>
              <a:t>: This tool aids in sharing documents for digital signature.</a:t>
            </a:r>
          </a:p>
          <a:p>
            <a:pPr marL="347346" lvl="1" indent="-228600" algn="l">
              <a:spcAft>
                <a:spcPts val="1000"/>
              </a:spcAft>
              <a:buFont typeface="+mj-lt"/>
              <a:buAutoNum type="arabicPeriod"/>
            </a:pPr>
            <a:r>
              <a:rPr lang="en-US" sz="1100" err="1">
                <a:solidFill>
                  <a:srgbClr val="000000"/>
                </a:solidFill>
                <a:latin typeface="Lato"/>
                <a:ea typeface="Lato"/>
                <a:cs typeface="Lato"/>
                <a:sym typeface="Lato"/>
              </a:rPr>
              <a:t>DataSnipperTM</a:t>
            </a:r>
            <a:r>
              <a:rPr lang="en-US" sz="1100">
                <a:solidFill>
                  <a:srgbClr val="000000"/>
                </a:solidFill>
                <a:latin typeface="Lato"/>
                <a:ea typeface="Lato"/>
                <a:cs typeface="Lato"/>
                <a:sym typeface="Lato"/>
              </a:rPr>
              <a:t>: Intelligent audit platform within MS Excel that accelerates the speed and quality of audit. It assists in automating and documenting tests of details, tests of controls, walkthroughs, and financial statement procedures. </a:t>
            </a:r>
          </a:p>
          <a:p>
            <a:pPr marL="347346" lvl="1" indent="-228600" algn="l">
              <a:spcAft>
                <a:spcPts val="1000"/>
              </a:spcAft>
              <a:buFont typeface="+mj-lt"/>
              <a:buAutoNum type="arabicPeriod"/>
            </a:pPr>
            <a:r>
              <a:rPr lang="en-US" sz="1100">
                <a:solidFill>
                  <a:srgbClr val="000000"/>
                </a:solidFill>
                <a:latin typeface="Lato"/>
                <a:ea typeface="Lato"/>
                <a:cs typeface="Lato"/>
                <a:sym typeface="Lato"/>
              </a:rPr>
              <a:t>Auto-emailers: Digital Acceleration and Efficiency team developed excel based auto-mailers for automating receivables, payables, bank, and employee confirmations, and UAC requests.</a:t>
            </a:r>
          </a:p>
        </p:txBody>
      </p:sp>
      <p:sp>
        <p:nvSpPr>
          <p:cNvPr id="5" name="TextBox 5"/>
          <p:cNvSpPr txBox="1"/>
          <p:nvPr/>
        </p:nvSpPr>
        <p:spPr>
          <a:xfrm>
            <a:off x="4235450" y="7632700"/>
            <a:ext cx="2990245" cy="1751698"/>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The integration of advanced technology has profoundly enhanced our audit quality by:</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Providing heightened transparency.</a:t>
            </a: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Strengthening data security measures.</a:t>
            </a: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Enabling real-time service delivery.</a:t>
            </a:r>
          </a:p>
          <a:p>
            <a:pPr marL="237491" lvl="1" indent="-118745" algn="l">
              <a:lnSpc>
                <a:spcPts val="1540"/>
              </a:lnSpc>
              <a:spcAft>
                <a:spcPts val="600"/>
              </a:spcAft>
              <a:buFont typeface="Arial"/>
              <a:buChar char="•"/>
            </a:pPr>
            <a:r>
              <a:rPr lang="en-US" sz="1100">
                <a:solidFill>
                  <a:srgbClr val="000000"/>
                </a:solidFill>
                <a:latin typeface="Lato"/>
                <a:ea typeface="Lato"/>
                <a:cs typeface="Lato"/>
                <a:sym typeface="Lato"/>
              </a:rPr>
              <a:t>Offering deeper insights to support client decision-making.</a:t>
            </a:r>
          </a:p>
        </p:txBody>
      </p:sp>
      <p:sp>
        <p:nvSpPr>
          <p:cNvPr id="6" name="TextBox 6"/>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8" name="TextBox 16">
            <a:extLst>
              <a:ext uri="{FF2B5EF4-FFF2-40B4-BE49-F238E27FC236}">
                <a16:creationId xmlns:a16="http://schemas.microsoft.com/office/drawing/2014/main" id="{FE544D88-F04D-F4C4-7E3E-B436EDD5C56D}"/>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24</a:t>
            </a:fld>
            <a:endParaRPr lang="en-US" sz="999" b="1">
              <a:solidFill>
                <a:srgbClr val="A6A6A6"/>
              </a:solidFill>
              <a:latin typeface="Lato"/>
              <a:ea typeface="Lato"/>
              <a:cs typeface="Lato"/>
              <a:sym typeface="Lato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575751"/>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575751"/>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575751"/>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3" name="TextBox 13"/>
          <p:cNvSpPr txBox="1"/>
          <p:nvPr/>
        </p:nvSpPr>
        <p:spPr>
          <a:xfrm>
            <a:off x="921595" y="7656508"/>
            <a:ext cx="6133704" cy="2279492"/>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Comprehensive Information Security Policy</a:t>
            </a:r>
          </a:p>
          <a:p>
            <a:pPr algn="l">
              <a:lnSpc>
                <a:spcPts val="1540"/>
              </a:lnSpc>
            </a:pPr>
            <a:r>
              <a:rPr lang="en-US" sz="1100">
                <a:solidFill>
                  <a:srgbClr val="000000"/>
                </a:solidFill>
                <a:latin typeface="Lato"/>
                <a:ea typeface="Lato"/>
                <a:cs typeface="Lato"/>
                <a:sym typeface="Lato"/>
              </a:rPr>
              <a:t>Our information security policy defines the technical controls and security configurations required to safeguard our data environment. The policy covers: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The acceptable use of technology resources, including email, internet, and future advancements.</a:t>
            </a:r>
          </a:p>
          <a:p>
            <a:pPr marL="237491" lvl="1" indent="-118745" algn="l">
              <a:lnSpc>
                <a:spcPts val="1540"/>
              </a:lnSpc>
              <a:buFont typeface="Arial"/>
              <a:buChar char="•"/>
            </a:pPr>
            <a:r>
              <a:rPr lang="en-US" sz="1100">
                <a:solidFill>
                  <a:srgbClr val="000000"/>
                </a:solidFill>
                <a:latin typeface="Lato"/>
                <a:ea typeface="Lato"/>
                <a:cs typeface="Lato"/>
                <a:sym typeface="Lato"/>
              </a:rPr>
              <a:t>Security requirements for personnel and systems across all firm domains or VLANs.</a:t>
            </a:r>
          </a:p>
          <a:p>
            <a:pPr marL="237491" lvl="1" indent="-118745" algn="l">
              <a:lnSpc>
                <a:spcPts val="1540"/>
              </a:lnSpc>
              <a:buFont typeface="Arial"/>
              <a:buChar char="•"/>
            </a:pPr>
            <a:r>
              <a:rPr lang="en-US" sz="1100">
                <a:solidFill>
                  <a:srgbClr val="000000"/>
                </a:solidFill>
                <a:latin typeface="Lato"/>
                <a:ea typeface="Lato"/>
                <a:cs typeface="Lato"/>
                <a:sym typeface="Lato"/>
              </a:rPr>
              <a:t>Safeguards for standalone equipment deployed in offices or remote locations.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Alignment with SOQM</a:t>
            </a:r>
          </a:p>
          <a:p>
            <a:pPr algn="l">
              <a:lnSpc>
                <a:spcPts val="1540"/>
              </a:lnSpc>
            </a:pPr>
            <a:r>
              <a:rPr lang="en-US" sz="1100">
                <a:solidFill>
                  <a:srgbClr val="000000"/>
                </a:solidFill>
                <a:latin typeface="Lato"/>
                <a:ea typeface="Lato"/>
                <a:cs typeface="Lato"/>
                <a:sym typeface="Lato"/>
              </a:rPr>
              <a:t>We have identified IT-related risks and implemented controls, including IT general and application controls, that align with our SOQM. These measures strengthen the integrity, confidentiality, and availability of data, reinforcing our commitment to quality management and ethical standards.</a:t>
            </a:r>
          </a:p>
        </p:txBody>
      </p:sp>
      <p:grpSp>
        <p:nvGrpSpPr>
          <p:cNvPr id="14" name="Group 14"/>
          <p:cNvGrpSpPr/>
          <p:nvPr/>
        </p:nvGrpSpPr>
        <p:grpSpPr>
          <a:xfrm>
            <a:off x="6305523" y="6965555"/>
            <a:ext cx="171613" cy="17161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6" name="TextBox 16"/>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7" name="Group 17"/>
          <p:cNvGrpSpPr/>
          <p:nvPr/>
        </p:nvGrpSpPr>
        <p:grpSpPr>
          <a:xfrm>
            <a:off x="6553924" y="6965555"/>
            <a:ext cx="171613" cy="17161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9" name="TextBox 19"/>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20" name="Group 20"/>
          <p:cNvGrpSpPr/>
          <p:nvPr/>
        </p:nvGrpSpPr>
        <p:grpSpPr>
          <a:xfrm>
            <a:off x="6802324" y="6965555"/>
            <a:ext cx="171613" cy="17161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2" name="TextBox 22"/>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sp>
        <p:nvSpPr>
          <p:cNvPr id="23" name="TextBox 23"/>
          <p:cNvSpPr txBox="1"/>
          <p:nvPr/>
        </p:nvSpPr>
        <p:spPr>
          <a:xfrm>
            <a:off x="921595" y="6796649"/>
            <a:ext cx="5156134" cy="673894"/>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Establishing Information Security Standards</a:t>
            </a:r>
          </a:p>
        </p:txBody>
      </p:sp>
      <p:sp>
        <p:nvSpPr>
          <p:cNvPr id="24" name="Freeform 24"/>
          <p:cNvSpPr/>
          <p:nvPr/>
        </p:nvSpPr>
        <p:spPr>
          <a:xfrm>
            <a:off x="921595" y="1143083"/>
            <a:ext cx="6133704" cy="2063038"/>
          </a:xfrm>
          <a:custGeom>
            <a:avLst/>
            <a:gdLst/>
            <a:ahLst/>
            <a:cxnLst/>
            <a:rect l="l" t="t" r="r" b="b"/>
            <a:pathLst>
              <a:path w="6133704" h="2063038">
                <a:moveTo>
                  <a:pt x="0" y="0"/>
                </a:moveTo>
                <a:lnTo>
                  <a:pt x="6133705" y="0"/>
                </a:lnTo>
                <a:lnTo>
                  <a:pt x="6133705" y="2063037"/>
                </a:lnTo>
                <a:lnTo>
                  <a:pt x="0" y="2063037"/>
                </a:lnTo>
                <a:lnTo>
                  <a:pt x="0" y="0"/>
                </a:lnTo>
                <a:close/>
              </a:path>
            </a:pathLst>
          </a:custGeom>
          <a:blipFill>
            <a:blip r:embed="rId2"/>
            <a:stretch>
              <a:fillRect t="-46187" b="-51897"/>
            </a:stretch>
          </a:blipFill>
        </p:spPr>
        <p:txBody>
          <a:bodyPr/>
          <a:lstStyle/>
          <a:p>
            <a:endParaRPr lang="en-IN"/>
          </a:p>
        </p:txBody>
      </p:sp>
      <p:sp>
        <p:nvSpPr>
          <p:cNvPr id="25" name="TextBox 25"/>
          <p:cNvSpPr txBox="1"/>
          <p:nvPr/>
        </p:nvSpPr>
        <p:spPr>
          <a:xfrm>
            <a:off x="921595" y="3340136"/>
            <a:ext cx="6133704" cy="3048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Robust Information Security Framework</a:t>
            </a:r>
          </a:p>
          <a:p>
            <a:pPr algn="l">
              <a:lnSpc>
                <a:spcPts val="1540"/>
              </a:lnSpc>
            </a:pPr>
            <a:r>
              <a:rPr lang="en-US" sz="1100">
                <a:solidFill>
                  <a:srgbClr val="000000"/>
                </a:solidFill>
                <a:latin typeface="Lato"/>
                <a:ea typeface="Lato"/>
                <a:cs typeface="Lato"/>
                <a:sym typeface="Lato"/>
              </a:rPr>
              <a:t>We prioritize safeguarding sensitive data by employing stringent security protocols, including robust encryption, secure data storage, regular system updates, and strict access controls. These measures protect data integrity while ensuring efficient management of critical information.</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Commitment to Ethical Data Practices</a:t>
            </a:r>
          </a:p>
          <a:p>
            <a:pPr algn="l">
              <a:lnSpc>
                <a:spcPts val="1540"/>
              </a:lnSpc>
            </a:pPr>
            <a:r>
              <a:rPr lang="en-US" sz="1100">
                <a:solidFill>
                  <a:srgbClr val="000000"/>
                </a:solidFill>
                <a:latin typeface="Lato"/>
                <a:ea typeface="Lato"/>
                <a:cs typeface="Lato"/>
                <a:sym typeface="Lato"/>
              </a:rPr>
              <a:t>We hold ourselves to the highest ethical standards in handling client data. Employees are bound by confidentiality agreements, and data sharing is strictly on a need-to-know basis through secure file transfers and access-controlled folders and engagement files. Our information security policies define acceptable technology usage and set stringent controls to protect sensitive data.</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Centralized Security Management</a:t>
            </a:r>
          </a:p>
          <a:p>
            <a:pPr algn="l">
              <a:lnSpc>
                <a:spcPts val="1540"/>
              </a:lnSpc>
            </a:pPr>
            <a:r>
              <a:rPr lang="en-US" sz="1100">
                <a:solidFill>
                  <a:srgbClr val="000000"/>
                </a:solidFill>
                <a:latin typeface="Lato"/>
                <a:ea typeface="Lato"/>
                <a:cs typeface="Lato"/>
                <a:sym typeface="Lato"/>
              </a:rPr>
              <a:t>Our Information Technology Team, in collaboration with the Digital Transformation Team, oversees the implementation and monitoring of security systems. This centralized approach ensures the continued protection of both firm and client data while supporting secure technology usage in audit engagements.</a:t>
            </a:r>
          </a:p>
        </p:txBody>
      </p:sp>
      <p:sp>
        <p:nvSpPr>
          <p:cNvPr id="26" name="TextBox 26"/>
          <p:cNvSpPr txBox="1"/>
          <p:nvPr/>
        </p:nvSpPr>
        <p:spPr>
          <a:xfrm>
            <a:off x="921595" y="404464"/>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Ensuring Data Security and Confidentiality</a:t>
            </a:r>
          </a:p>
        </p:txBody>
      </p:sp>
      <p:sp>
        <p:nvSpPr>
          <p:cNvPr id="27" name="TextBox 2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9" name="TextBox 16">
            <a:extLst>
              <a:ext uri="{FF2B5EF4-FFF2-40B4-BE49-F238E27FC236}">
                <a16:creationId xmlns:a16="http://schemas.microsoft.com/office/drawing/2014/main" id="{FC5558AB-CA1C-FBEE-9866-6B66C3B8485C}"/>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25</a:t>
            </a:fld>
            <a:endParaRPr lang="en-US" sz="999" b="1">
              <a:solidFill>
                <a:srgbClr val="A6A6A6"/>
              </a:solidFill>
              <a:latin typeface="Lato"/>
              <a:ea typeface="Lato"/>
              <a:cs typeface="Lato"/>
              <a:sym typeface="Lato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12" name="Group 12"/>
          <p:cNvGrpSpPr/>
          <p:nvPr/>
        </p:nvGrpSpPr>
        <p:grpSpPr>
          <a:xfrm>
            <a:off x="6305524" y="6750413"/>
            <a:ext cx="171613" cy="1716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5" name="Group 15"/>
          <p:cNvGrpSpPr/>
          <p:nvPr/>
        </p:nvGrpSpPr>
        <p:grpSpPr>
          <a:xfrm>
            <a:off x="6553924" y="6750413"/>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802324" y="6750413"/>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35" name="Group 34">
            <a:extLst>
              <a:ext uri="{FF2B5EF4-FFF2-40B4-BE49-F238E27FC236}">
                <a16:creationId xmlns:a16="http://schemas.microsoft.com/office/drawing/2014/main" id="{AFD39612-B24D-0A3D-06F5-6DDEE18D177F}"/>
              </a:ext>
            </a:extLst>
          </p:cNvPr>
          <p:cNvGrpSpPr/>
          <p:nvPr/>
        </p:nvGrpSpPr>
        <p:grpSpPr>
          <a:xfrm>
            <a:off x="921595" y="2906607"/>
            <a:ext cx="6266604" cy="3412123"/>
            <a:chOff x="921595" y="3071951"/>
            <a:chExt cx="6266604" cy="3412123"/>
          </a:xfrm>
        </p:grpSpPr>
        <p:grpSp>
          <p:nvGrpSpPr>
            <p:cNvPr id="3" name="Group 3"/>
            <p:cNvGrpSpPr/>
            <p:nvPr/>
          </p:nvGrpSpPr>
          <p:grpSpPr>
            <a:xfrm>
              <a:off x="6305524" y="3162992"/>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3162992"/>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3162992"/>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3" name="TextBox 23"/>
            <p:cNvSpPr txBox="1"/>
            <p:nvPr/>
          </p:nvSpPr>
          <p:spPr>
            <a:xfrm>
              <a:off x="921595" y="3817497"/>
              <a:ext cx="6266604" cy="559064"/>
            </a:xfrm>
            <a:prstGeom prst="rect">
              <a:avLst/>
            </a:prstGeom>
          </p:spPr>
          <p:txBody>
            <a:bodyPr wrap="square"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Annual Learning and Development Program</a:t>
              </a:r>
            </a:p>
            <a:p>
              <a:pPr algn="l">
                <a:lnSpc>
                  <a:spcPts val="1540"/>
                </a:lnSpc>
              </a:pPr>
              <a:r>
                <a:rPr lang="en-US" sz="1100">
                  <a:solidFill>
                    <a:srgbClr val="000000"/>
                  </a:solidFill>
                  <a:latin typeface="Lato"/>
                  <a:ea typeface="Lato"/>
                  <a:cs typeface="Lato"/>
                  <a:sym typeface="Lato"/>
                </a:rPr>
                <a:t>KNAV’s annual L&amp;D program is meticulously crafted to meet the specific needs of our people and business, ensuring alignment with both individual aspirations and organizational goals. It is shaped by:</a:t>
              </a:r>
            </a:p>
          </p:txBody>
        </p:sp>
        <p:sp>
          <p:nvSpPr>
            <p:cNvPr id="24" name="TextBox 24"/>
            <p:cNvSpPr txBox="1"/>
            <p:nvPr/>
          </p:nvSpPr>
          <p:spPr>
            <a:xfrm>
              <a:off x="921595" y="4472847"/>
              <a:ext cx="6133704" cy="943785"/>
            </a:xfrm>
            <a:prstGeom prst="rect">
              <a:avLst/>
            </a:prstGeom>
          </p:spPr>
          <p:txBody>
            <a:bodyPr wrap="square"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Individual and Team Assessments: Identifying areas for growth through thorough evaluation.</a:t>
              </a:r>
            </a:p>
            <a:p>
              <a:pPr marL="237491" lvl="1" indent="-118745" algn="l">
                <a:lnSpc>
                  <a:spcPts val="1540"/>
                </a:lnSpc>
                <a:buFont typeface="Arial"/>
                <a:buChar char="•"/>
              </a:pPr>
              <a:r>
                <a:rPr lang="en-US" sz="1100">
                  <a:solidFill>
                    <a:srgbClr val="000000"/>
                  </a:solidFill>
                  <a:latin typeface="Lato"/>
                  <a:ea typeface="Lato"/>
                  <a:cs typeface="Lato"/>
                  <a:sym typeface="Lato"/>
                </a:rPr>
                <a:t>Leadership Input: Incorporating insights from business heads to align training with strategic goals.</a:t>
              </a:r>
            </a:p>
            <a:p>
              <a:pPr marL="237491" lvl="1" indent="-118745" algn="l">
                <a:lnSpc>
                  <a:spcPts val="1540"/>
                </a:lnSpc>
                <a:buFont typeface="Arial"/>
                <a:buChar char="•"/>
              </a:pPr>
              <a:r>
                <a:rPr lang="en-US" sz="1100">
                  <a:solidFill>
                    <a:srgbClr val="000000"/>
                  </a:solidFill>
                  <a:latin typeface="Lato"/>
                  <a:ea typeface="Lato"/>
                  <a:cs typeface="Lato"/>
                  <a:sym typeface="Lato"/>
                </a:rPr>
                <a:t>Feedback Integration: Using performance evaluations to tailor training initiatives and inform career progression decisions.</a:t>
              </a:r>
            </a:p>
          </p:txBody>
        </p:sp>
        <p:sp>
          <p:nvSpPr>
            <p:cNvPr id="25" name="TextBox 25"/>
            <p:cNvSpPr txBox="1"/>
            <p:nvPr/>
          </p:nvSpPr>
          <p:spPr>
            <a:xfrm>
              <a:off x="921595" y="5530939"/>
              <a:ext cx="6133704" cy="953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Every team member must complete a minimum of 50 hours of focused training annually. This meets the need of Continuing Professional Education (CPE) hours mandated by professional bodies such as the AICPA, PCAOB, SEC, etc. based on the audit work undertaken by the partners and the engagement teams and based on licensing norms. These hours are allocated to develop both technical and non-technical skills, ensuring a well-rounded approach to professional growth.</a:t>
              </a:r>
            </a:p>
          </p:txBody>
        </p:sp>
        <p:sp>
          <p:nvSpPr>
            <p:cNvPr id="26" name="TextBox 26"/>
            <p:cNvSpPr txBox="1"/>
            <p:nvPr/>
          </p:nvSpPr>
          <p:spPr>
            <a:xfrm>
              <a:off x="921595" y="3071951"/>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Strategically Designed Learning Framework</a:t>
              </a:r>
            </a:p>
          </p:txBody>
        </p:sp>
      </p:grpSp>
      <p:sp>
        <p:nvSpPr>
          <p:cNvPr id="27" name="TextBox 27"/>
          <p:cNvSpPr txBox="1"/>
          <p:nvPr/>
        </p:nvSpPr>
        <p:spPr>
          <a:xfrm>
            <a:off x="921595" y="1726565"/>
            <a:ext cx="6133704" cy="953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KNAV, our commitment to Learning and Development (L&amp;D) is integral to our success. This dedication reflects our belief in the transformative power of education to nurture talent, drive innovation, and maintain the highest standards of professional excellence. By integrating strategic programs, advanced technologies, and a robust culture of continuous improvement, we enable our professionals to excel in a rapidly evolving global environment.</a:t>
            </a:r>
          </a:p>
        </p:txBody>
      </p:sp>
      <p:sp>
        <p:nvSpPr>
          <p:cNvPr id="28" name="TextBox 28"/>
          <p:cNvSpPr txBox="1"/>
          <p:nvPr/>
        </p:nvSpPr>
        <p:spPr>
          <a:xfrm>
            <a:off x="921595" y="7409515"/>
            <a:ext cx="2361355" cy="2482667"/>
          </a:xfrm>
          <a:prstGeom prst="rect">
            <a:avLst/>
          </a:prstGeom>
        </p:spPr>
        <p:txBody>
          <a:bodyPr wrap="square"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Comprehensive Onboarding Programs</a:t>
            </a:r>
          </a:p>
          <a:p>
            <a:pPr algn="l">
              <a:lnSpc>
                <a:spcPts val="1540"/>
              </a:lnSpc>
            </a:pPr>
            <a:r>
              <a:rPr lang="en-US" sz="1100">
                <a:solidFill>
                  <a:srgbClr val="000000"/>
                </a:solidFill>
                <a:latin typeface="Lato"/>
                <a:ea typeface="Lato"/>
                <a:cs typeface="Lato"/>
                <a:sym typeface="Lato"/>
              </a:rPr>
              <a:t>At KNAV, we view training as a continuous journey. New team members begin with an in-depth two-week Induction and Onboarding Program, introducing them to the firm’s audit processes, methodologies, tools, client expectations, ethical behavior, and professional skepticism. This foundational training ensures they are well-prepared to deliver high-quality services from day one.</a:t>
            </a:r>
            <a:r>
              <a:rPr lang="en-US" sz="1100" b="1">
                <a:solidFill>
                  <a:srgbClr val="000000"/>
                </a:solidFill>
                <a:latin typeface="Lato Bold"/>
                <a:ea typeface="Lato Bold"/>
                <a:cs typeface="Lato Bold"/>
                <a:sym typeface="Lato Bold"/>
              </a:rPr>
              <a:t> </a:t>
            </a:r>
          </a:p>
        </p:txBody>
      </p:sp>
      <p:sp>
        <p:nvSpPr>
          <p:cNvPr id="29" name="TextBox 29"/>
          <p:cNvSpPr txBox="1"/>
          <p:nvPr/>
        </p:nvSpPr>
        <p:spPr>
          <a:xfrm>
            <a:off x="921595" y="6659372"/>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Professional Development: Building Expertise</a:t>
            </a:r>
          </a:p>
        </p:txBody>
      </p:sp>
      <p:sp>
        <p:nvSpPr>
          <p:cNvPr id="30" name="TextBox 30"/>
          <p:cNvSpPr txBox="1"/>
          <p:nvPr/>
        </p:nvSpPr>
        <p:spPr>
          <a:xfrm>
            <a:off x="921595" y="485989"/>
            <a:ext cx="6133754" cy="1126270"/>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197F6"/>
                </a:solidFill>
                <a:latin typeface="Lato Bold"/>
                <a:ea typeface="Lato Bold"/>
                <a:cs typeface="Lato Bold"/>
                <a:sym typeface="Lato Bold"/>
              </a:rPr>
              <a:t>Commitment to Learning and Development: Empowering Talent and Enhancing Quality</a:t>
            </a:r>
          </a:p>
        </p:txBody>
      </p:sp>
      <p:sp>
        <p:nvSpPr>
          <p:cNvPr id="31" name="TextBox 31"/>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1" name="Freeform 21">
            <a:extLst>
              <a:ext uri="{FF2B5EF4-FFF2-40B4-BE49-F238E27FC236}">
                <a16:creationId xmlns:a16="http://schemas.microsoft.com/office/drawing/2014/main" id="{463BD844-EF0B-D112-85C6-E12F825C24B2}"/>
              </a:ext>
            </a:extLst>
          </p:cNvPr>
          <p:cNvSpPr/>
          <p:nvPr/>
        </p:nvSpPr>
        <p:spPr>
          <a:xfrm>
            <a:off x="3568700" y="7409516"/>
            <a:ext cx="3486649" cy="2541392"/>
          </a:xfrm>
          <a:custGeom>
            <a:avLst/>
            <a:gdLst/>
            <a:ahLst/>
            <a:cxnLst/>
            <a:rect l="l" t="t" r="r" b="b"/>
            <a:pathLst>
              <a:path w="3139420" h="2135949">
                <a:moveTo>
                  <a:pt x="0" y="0"/>
                </a:moveTo>
                <a:lnTo>
                  <a:pt x="3139420" y="0"/>
                </a:lnTo>
                <a:lnTo>
                  <a:pt x="3139420" y="2135949"/>
                </a:lnTo>
                <a:lnTo>
                  <a:pt x="0" y="2135949"/>
                </a:lnTo>
                <a:lnTo>
                  <a:pt x="0" y="0"/>
                </a:lnTo>
                <a:close/>
              </a:path>
            </a:pathLst>
          </a:custGeom>
          <a:blipFill>
            <a:blip r:embed="rId2"/>
            <a:stretch>
              <a:fillRect l="-46441" t="-2032" r="-27019" b="-894"/>
            </a:stretch>
          </a:blipFill>
        </p:spPr>
        <p:txBody>
          <a:bodyPr/>
          <a:lstStyle/>
          <a:p>
            <a:endParaRPr lang="en-IN"/>
          </a:p>
        </p:txBody>
      </p:sp>
      <p:sp>
        <p:nvSpPr>
          <p:cNvPr id="22" name="TextBox 16">
            <a:extLst>
              <a:ext uri="{FF2B5EF4-FFF2-40B4-BE49-F238E27FC236}">
                <a16:creationId xmlns:a16="http://schemas.microsoft.com/office/drawing/2014/main" id="{7BCC4425-AFED-A1A8-1FC7-FD69E97B5E83}"/>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26</a:t>
            </a:fld>
            <a:endParaRPr lang="en-US" sz="999" b="1">
              <a:solidFill>
                <a:srgbClr val="A6A6A6"/>
              </a:solidFill>
              <a:latin typeface="Lato"/>
              <a:ea typeface="Lato"/>
              <a:cs typeface="Lato"/>
              <a:sym typeface="Lato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5" name="TextBox 5"/>
          <p:cNvSpPr txBox="1"/>
          <p:nvPr/>
        </p:nvSpPr>
        <p:spPr>
          <a:xfrm>
            <a:off x="921595" y="475425"/>
            <a:ext cx="2990245" cy="2739148"/>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Mentorship and Practical Learning</a:t>
            </a:r>
          </a:p>
          <a:p>
            <a:pPr algn="l">
              <a:lnSpc>
                <a:spcPts val="1540"/>
              </a:lnSpc>
            </a:pPr>
            <a:r>
              <a:rPr lang="en-US" sz="1100">
                <a:solidFill>
                  <a:srgbClr val="000000"/>
                </a:solidFill>
                <a:latin typeface="Lato"/>
                <a:ea typeface="Lato"/>
                <a:cs typeface="Lato"/>
                <a:sym typeface="Lato"/>
              </a:rPr>
              <a:t>KNAV’s culture of mentorship supports the professional journey of every individual. Key elements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spcAft>
                <a:spcPts val="1000"/>
              </a:spcAft>
              <a:buFont typeface="Arial"/>
              <a:buChar char="•"/>
            </a:pPr>
            <a:r>
              <a:rPr lang="en-US" sz="1100">
                <a:solidFill>
                  <a:srgbClr val="000000"/>
                </a:solidFill>
                <a:latin typeface="Lato"/>
                <a:ea typeface="Lato"/>
                <a:cs typeface="Lato"/>
                <a:sym typeface="Lato"/>
              </a:rPr>
              <a:t>Supervised, hands-on experience to apply learning in real-world contexts.</a:t>
            </a:r>
          </a:p>
          <a:p>
            <a:pPr marL="237491" lvl="1" indent="-118745" algn="l">
              <a:lnSpc>
                <a:spcPts val="1540"/>
              </a:lnSpc>
              <a:spcAft>
                <a:spcPts val="1000"/>
              </a:spcAft>
              <a:buFont typeface="Arial"/>
              <a:buChar char="•"/>
            </a:pPr>
            <a:r>
              <a:rPr lang="en-US" sz="1100">
                <a:solidFill>
                  <a:srgbClr val="000000"/>
                </a:solidFill>
                <a:latin typeface="Lato"/>
                <a:ea typeface="Lato"/>
                <a:cs typeface="Lato"/>
                <a:sym typeface="Lato"/>
              </a:rPr>
              <a:t>Guidance from senior professionals to develop professional judgment and skepticism.</a:t>
            </a:r>
          </a:p>
          <a:p>
            <a:pPr marL="237491" lvl="1" indent="-118745" algn="l">
              <a:lnSpc>
                <a:spcPts val="1540"/>
              </a:lnSpc>
              <a:spcAft>
                <a:spcPts val="1000"/>
              </a:spcAft>
              <a:buFont typeface="Arial"/>
              <a:buChar char="•"/>
            </a:pPr>
            <a:r>
              <a:rPr lang="en-US" sz="1100">
                <a:solidFill>
                  <a:srgbClr val="000000"/>
                </a:solidFill>
                <a:latin typeface="Lato"/>
                <a:ea typeface="Lato"/>
                <a:cs typeface="Lato"/>
                <a:sym typeface="Lato"/>
              </a:rPr>
              <a:t>Training through personal interactions, webinars, and regular reviews to foster continuous improvement.</a:t>
            </a:r>
          </a:p>
        </p:txBody>
      </p:sp>
      <p:sp>
        <p:nvSpPr>
          <p:cNvPr id="6" name="TextBox 6"/>
          <p:cNvSpPr txBox="1"/>
          <p:nvPr/>
        </p:nvSpPr>
        <p:spPr>
          <a:xfrm>
            <a:off x="4065054" y="3673275"/>
            <a:ext cx="2990245" cy="2418547"/>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Center of Excellence in Mumbai</a:t>
            </a:r>
            <a:br>
              <a:rPr lang="en-US" sz="1100" b="1">
                <a:solidFill>
                  <a:srgbClr val="000000"/>
                </a:solidFill>
                <a:latin typeface="Lato Bold"/>
                <a:ea typeface="Lato Bold"/>
                <a:cs typeface="Lato Bold"/>
                <a:sym typeface="Lato Bold"/>
              </a:rPr>
            </a:br>
            <a:endParaRPr lang="en-US" sz="1100" b="1">
              <a:solidFill>
                <a:srgbClr val="000000"/>
              </a:solidFill>
              <a:latin typeface="Lato Bold"/>
              <a:ea typeface="Lato Bold"/>
              <a:cs typeface="Lato Bold"/>
              <a:sym typeface="Lato Bold"/>
            </a:endParaRPr>
          </a:p>
          <a:p>
            <a:pPr algn="l">
              <a:lnSpc>
                <a:spcPts val="1540"/>
              </a:lnSpc>
            </a:pPr>
            <a:r>
              <a:rPr lang="en-US" sz="1100">
                <a:solidFill>
                  <a:srgbClr val="000000"/>
                </a:solidFill>
                <a:latin typeface="Lato"/>
                <a:ea typeface="Lato"/>
                <a:cs typeface="Lato"/>
                <a:sym typeface="Lato"/>
              </a:rPr>
              <a:t>At our Mumbai-based center of excellence, young professionals collaborate with experienced auditors to refine their skills. Training here integrates: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spcAft>
                <a:spcPts val="1000"/>
              </a:spcAft>
              <a:buFont typeface="Arial"/>
              <a:buChar char="•"/>
            </a:pPr>
            <a:r>
              <a:rPr lang="en-US" sz="1100">
                <a:solidFill>
                  <a:srgbClr val="000000"/>
                </a:solidFill>
                <a:latin typeface="Lato"/>
                <a:ea typeface="Lato"/>
                <a:cs typeface="Lato"/>
                <a:sym typeface="Lato"/>
              </a:rPr>
              <a:t>Real-time exposure to client-centric problem-solving.</a:t>
            </a:r>
          </a:p>
          <a:p>
            <a:pPr marL="237491" lvl="1" indent="-118745" algn="l">
              <a:lnSpc>
                <a:spcPts val="1540"/>
              </a:lnSpc>
              <a:spcAft>
                <a:spcPts val="1000"/>
              </a:spcAft>
              <a:buFont typeface="Arial"/>
              <a:buChar char="•"/>
            </a:pPr>
            <a:r>
              <a:rPr lang="en-US" sz="1100">
                <a:solidFill>
                  <a:srgbClr val="000000"/>
                </a:solidFill>
                <a:latin typeface="Lato"/>
                <a:ea typeface="Lato"/>
                <a:cs typeface="Lato"/>
                <a:sym typeface="Lato"/>
              </a:rPr>
              <a:t>Opportunities to work on global engagements, particularly for US-based assignments.</a:t>
            </a:r>
          </a:p>
        </p:txBody>
      </p:sp>
      <p:sp>
        <p:nvSpPr>
          <p:cNvPr id="7" name="TextBox 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9" name="TextBox 9"/>
          <p:cNvSpPr txBox="1"/>
          <p:nvPr/>
        </p:nvSpPr>
        <p:spPr>
          <a:xfrm>
            <a:off x="921595" y="7060322"/>
            <a:ext cx="6133704" cy="2598084"/>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In-House and External Training Opportunities</a:t>
            </a:r>
            <a:br>
              <a:rPr lang="en-US" sz="1100" b="1">
                <a:solidFill>
                  <a:srgbClr val="000000"/>
                </a:solidFill>
                <a:latin typeface="Lato Bold"/>
                <a:ea typeface="Lato Bold"/>
                <a:cs typeface="Lato Bold"/>
                <a:sym typeface="Lato Bold"/>
              </a:rPr>
            </a:br>
            <a:endParaRPr lang="en-US" sz="1100" b="1">
              <a:solidFill>
                <a:srgbClr val="000000"/>
              </a:solidFill>
              <a:latin typeface="Lato Bold"/>
              <a:ea typeface="Lato Bold"/>
              <a:cs typeface="Lato Bold"/>
              <a:sym typeface="Lato Bold"/>
            </a:endParaRPr>
          </a:p>
          <a:p>
            <a:pPr algn="l">
              <a:lnSpc>
                <a:spcPts val="1540"/>
              </a:lnSpc>
            </a:pPr>
            <a:r>
              <a:rPr lang="en-US" sz="1100">
                <a:solidFill>
                  <a:srgbClr val="000000"/>
                </a:solidFill>
                <a:latin typeface="Lato"/>
                <a:ea typeface="Lato"/>
                <a:cs typeface="Lato"/>
                <a:sym typeface="Lato"/>
              </a:rPr>
              <a:t>KNAV Academy, our in-house platform, delivers targeted training in leadership, technical skills, and soft skills. Key initiatives include:</a:t>
            </a:r>
          </a:p>
          <a:p>
            <a:pPr algn="l">
              <a:lnSpc>
                <a:spcPts val="1540"/>
              </a:lnSpc>
            </a:pPr>
            <a:endParaRPr lang="en-US" sz="1100">
              <a:solidFill>
                <a:srgbClr val="000000"/>
              </a:solidFill>
              <a:latin typeface="Lato"/>
              <a:ea typeface="Lato"/>
              <a:cs typeface="Lato"/>
              <a:sym typeface="Lato"/>
            </a:endParaRPr>
          </a:p>
          <a:p>
            <a:pPr marL="237491" lvl="1" indent="-118745" algn="l">
              <a:lnSpc>
                <a:spcPts val="1760"/>
              </a:lnSpc>
              <a:spcAft>
                <a:spcPts val="600"/>
              </a:spcAft>
              <a:buFont typeface="Arial"/>
              <a:buChar char="•"/>
            </a:pPr>
            <a:r>
              <a:rPr lang="en-US" sz="1100">
                <a:solidFill>
                  <a:srgbClr val="000000"/>
                </a:solidFill>
                <a:latin typeface="Lato"/>
                <a:ea typeface="Lato"/>
                <a:cs typeface="Lato"/>
                <a:sym typeface="Lato"/>
              </a:rPr>
              <a:t>KNAV Transform: A leadership development program designed for managers to enhance communication, people management, and decision-making abilities.</a:t>
            </a:r>
          </a:p>
          <a:p>
            <a:pPr marL="237491" lvl="1" indent="-118745" algn="l">
              <a:lnSpc>
                <a:spcPts val="1760"/>
              </a:lnSpc>
              <a:spcAft>
                <a:spcPts val="600"/>
              </a:spcAft>
              <a:buFont typeface="Arial"/>
              <a:buChar char="•"/>
            </a:pPr>
            <a:r>
              <a:rPr lang="en-US" sz="1100">
                <a:solidFill>
                  <a:srgbClr val="000000"/>
                </a:solidFill>
                <a:latin typeface="Lato"/>
                <a:ea typeface="Lato"/>
                <a:cs typeface="Lato"/>
                <a:sym typeface="Lato"/>
              </a:rPr>
              <a:t>Global Leadership Exposure: Senior management has access to programs by Stanford Online and Wharton Online, enriching leadership capabilities.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Additionally, team members participate in external training programs aligned with their roles and business needs.</a:t>
            </a:r>
          </a:p>
        </p:txBody>
      </p:sp>
      <p:grpSp>
        <p:nvGrpSpPr>
          <p:cNvPr id="10" name="Group 10"/>
          <p:cNvGrpSpPr/>
          <p:nvPr/>
        </p:nvGrpSpPr>
        <p:grpSpPr>
          <a:xfrm>
            <a:off x="6305524" y="6688948"/>
            <a:ext cx="171613" cy="1716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2" name="TextBox 12"/>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3" name="Group 13"/>
          <p:cNvGrpSpPr/>
          <p:nvPr/>
        </p:nvGrpSpPr>
        <p:grpSpPr>
          <a:xfrm>
            <a:off x="6553924" y="6688948"/>
            <a:ext cx="171613" cy="1716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5" name="TextBox 1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6" name="Group 16"/>
          <p:cNvGrpSpPr/>
          <p:nvPr/>
        </p:nvGrpSpPr>
        <p:grpSpPr>
          <a:xfrm>
            <a:off x="6802324" y="6688948"/>
            <a:ext cx="171613" cy="1716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8" name="TextBox 1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9" name="TextBox 19"/>
          <p:cNvSpPr txBox="1"/>
          <p:nvPr/>
        </p:nvSpPr>
        <p:spPr>
          <a:xfrm>
            <a:off x="921595" y="6597907"/>
            <a:ext cx="5156134"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Diverse Training Modalities</a:t>
            </a:r>
          </a:p>
        </p:txBody>
      </p:sp>
      <p:sp>
        <p:nvSpPr>
          <p:cNvPr id="20" name="Freeform 3">
            <a:extLst>
              <a:ext uri="{FF2B5EF4-FFF2-40B4-BE49-F238E27FC236}">
                <a16:creationId xmlns:a16="http://schemas.microsoft.com/office/drawing/2014/main" id="{65A8EDFE-1A70-2B7F-B284-4B9C44F200DA}"/>
              </a:ext>
            </a:extLst>
          </p:cNvPr>
          <p:cNvSpPr/>
          <p:nvPr/>
        </p:nvSpPr>
        <p:spPr>
          <a:xfrm>
            <a:off x="4065054" y="485989"/>
            <a:ext cx="2990245" cy="2681201"/>
          </a:xfrm>
          <a:custGeom>
            <a:avLst/>
            <a:gdLst/>
            <a:ahLst/>
            <a:cxnLst/>
            <a:rect l="l" t="t" r="r" b="b"/>
            <a:pathLst>
              <a:path w="2990245" h="2681201">
                <a:moveTo>
                  <a:pt x="0" y="0"/>
                </a:moveTo>
                <a:lnTo>
                  <a:pt x="2990246" y="0"/>
                </a:lnTo>
                <a:lnTo>
                  <a:pt x="2990246" y="2681201"/>
                </a:lnTo>
                <a:lnTo>
                  <a:pt x="0" y="2681201"/>
                </a:lnTo>
                <a:lnTo>
                  <a:pt x="0" y="0"/>
                </a:lnTo>
                <a:close/>
              </a:path>
            </a:pathLst>
          </a:custGeom>
          <a:blipFill>
            <a:blip r:embed="rId2"/>
            <a:stretch>
              <a:fillRect l="-34329"/>
            </a:stretch>
          </a:blipFill>
        </p:spPr>
        <p:txBody>
          <a:bodyPr/>
          <a:lstStyle/>
          <a:p>
            <a:endParaRPr lang="en-IN"/>
          </a:p>
        </p:txBody>
      </p:sp>
      <p:sp>
        <p:nvSpPr>
          <p:cNvPr id="21" name="Freeform 4">
            <a:extLst>
              <a:ext uri="{FF2B5EF4-FFF2-40B4-BE49-F238E27FC236}">
                <a16:creationId xmlns:a16="http://schemas.microsoft.com/office/drawing/2014/main" id="{0159C1EF-0F39-523C-8BFE-886B41AD1147}"/>
              </a:ext>
            </a:extLst>
          </p:cNvPr>
          <p:cNvSpPr/>
          <p:nvPr/>
        </p:nvSpPr>
        <p:spPr>
          <a:xfrm>
            <a:off x="921595" y="3574042"/>
            <a:ext cx="2990245" cy="2545248"/>
          </a:xfrm>
          <a:custGeom>
            <a:avLst/>
            <a:gdLst/>
            <a:ahLst/>
            <a:cxnLst/>
            <a:rect l="l" t="t" r="r" b="b"/>
            <a:pathLst>
              <a:path w="2990245" h="2234416">
                <a:moveTo>
                  <a:pt x="0" y="0"/>
                </a:moveTo>
                <a:lnTo>
                  <a:pt x="2990246" y="0"/>
                </a:lnTo>
                <a:lnTo>
                  <a:pt x="2990246" y="2234415"/>
                </a:lnTo>
                <a:lnTo>
                  <a:pt x="0" y="2234415"/>
                </a:lnTo>
                <a:lnTo>
                  <a:pt x="0" y="0"/>
                </a:lnTo>
                <a:close/>
              </a:path>
            </a:pathLst>
          </a:custGeom>
          <a:blipFill>
            <a:blip r:embed="rId3"/>
            <a:stretch>
              <a:fillRect l="-27998" t="96" b="-346"/>
            </a:stretch>
          </a:blipFill>
        </p:spPr>
        <p:txBody>
          <a:bodyPr/>
          <a:lstStyle/>
          <a:p>
            <a:endParaRPr lang="en-IN"/>
          </a:p>
        </p:txBody>
      </p:sp>
      <p:sp>
        <p:nvSpPr>
          <p:cNvPr id="3" name="TextBox 16">
            <a:extLst>
              <a:ext uri="{FF2B5EF4-FFF2-40B4-BE49-F238E27FC236}">
                <a16:creationId xmlns:a16="http://schemas.microsoft.com/office/drawing/2014/main" id="{08E4CB9F-A63F-11B5-82E4-AFA9A6F96CCE}"/>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27</a:t>
            </a:fld>
            <a:endParaRPr lang="en-US" sz="999" b="1">
              <a:solidFill>
                <a:srgbClr val="A6A6A6"/>
              </a:solidFill>
              <a:latin typeface="Lato"/>
              <a:ea typeface="Lato"/>
              <a:cs typeface="Lato"/>
              <a:sym typeface="Lato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Freeform 3"/>
          <p:cNvSpPr/>
          <p:nvPr/>
        </p:nvSpPr>
        <p:spPr>
          <a:xfrm>
            <a:off x="925937" y="5285373"/>
            <a:ext cx="6129362" cy="2392346"/>
          </a:xfrm>
          <a:custGeom>
            <a:avLst/>
            <a:gdLst/>
            <a:ahLst/>
            <a:cxnLst/>
            <a:rect l="l" t="t" r="r" b="b"/>
            <a:pathLst>
              <a:path w="6129362" h="2392346">
                <a:moveTo>
                  <a:pt x="0" y="0"/>
                </a:moveTo>
                <a:lnTo>
                  <a:pt x="6129363" y="0"/>
                </a:lnTo>
                <a:lnTo>
                  <a:pt x="6129363" y="2392346"/>
                </a:lnTo>
                <a:lnTo>
                  <a:pt x="0" y="2392346"/>
                </a:lnTo>
                <a:lnTo>
                  <a:pt x="0" y="0"/>
                </a:lnTo>
                <a:close/>
              </a:path>
            </a:pathLst>
          </a:custGeom>
          <a:blipFill>
            <a:blip r:embed="rId2"/>
            <a:stretch>
              <a:fillRect t="-22799" b="-820"/>
            </a:stretch>
          </a:blipFill>
        </p:spPr>
        <p:txBody>
          <a:bodyPr/>
          <a:lstStyle/>
          <a:p>
            <a:endParaRPr lang="en-IN"/>
          </a:p>
        </p:txBody>
      </p:sp>
      <p:sp>
        <p:nvSpPr>
          <p:cNvPr id="4" name="TextBox 4"/>
          <p:cNvSpPr txBox="1"/>
          <p:nvPr/>
        </p:nvSpPr>
        <p:spPr>
          <a:xfrm>
            <a:off x="921595" y="457414"/>
            <a:ext cx="6133704" cy="559064"/>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Training and Development Initiatives</a:t>
            </a:r>
          </a:p>
          <a:p>
            <a:pPr algn="l">
              <a:lnSpc>
                <a:spcPts val="1540"/>
              </a:lnSpc>
            </a:pPr>
            <a:r>
              <a:rPr lang="en-US" sz="1100">
                <a:solidFill>
                  <a:srgbClr val="000000"/>
                </a:solidFill>
                <a:latin typeface="Lato"/>
                <a:ea typeface="Lato"/>
                <a:cs typeface="Lato"/>
                <a:sym typeface="Lato"/>
              </a:rPr>
              <a:t>We are committed to enhancing audit quality through extensive training programs for our teams. Key training initiatives in 2024 included:</a:t>
            </a:r>
          </a:p>
        </p:txBody>
      </p:sp>
      <p:sp>
        <p:nvSpPr>
          <p:cNvPr id="5" name="TextBox 5"/>
          <p:cNvSpPr txBox="1"/>
          <p:nvPr/>
        </p:nvSpPr>
        <p:spPr>
          <a:xfrm>
            <a:off x="921595" y="2787127"/>
            <a:ext cx="6133704" cy="381635"/>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·Virtual Training: Covering specialized topics such as SAS 145, revenue recognition, IT General Controls (ITGCs), and AML/CFT compliance.</a:t>
            </a:r>
          </a:p>
        </p:txBody>
      </p:sp>
      <p:sp>
        <p:nvSpPr>
          <p:cNvPr id="6" name="TextBox 6"/>
          <p:cNvSpPr txBox="1"/>
          <p:nvPr/>
        </p:nvSpPr>
        <p:spPr>
          <a:xfrm>
            <a:off x="1344302" y="1537801"/>
            <a:ext cx="5629636" cy="1087492"/>
          </a:xfrm>
          <a:prstGeom prst="rect">
            <a:avLst/>
          </a:prstGeom>
        </p:spPr>
        <p:txBody>
          <a:bodyPr lIns="0" tIns="0" rIns="0" bIns="0" rtlCol="0" anchor="t">
            <a:spAutoFit/>
          </a:bodyPr>
          <a:lstStyle/>
          <a:p>
            <a:pPr marL="237491" lvl="1" indent="-118745" algn="l">
              <a:lnSpc>
                <a:spcPts val="1760"/>
              </a:lnSpc>
              <a:buAutoNum type="arabicPeriod"/>
            </a:pPr>
            <a:r>
              <a:rPr lang="en-US" sz="1100">
                <a:solidFill>
                  <a:srgbClr val="000000"/>
                </a:solidFill>
                <a:latin typeface="Lato"/>
                <a:ea typeface="Lato"/>
                <a:cs typeface="Lato"/>
                <a:sym typeface="Lato"/>
              </a:rPr>
              <a:t>Audit strategy, planning, and program development</a:t>
            </a:r>
          </a:p>
          <a:p>
            <a:pPr marL="237491" lvl="1" indent="-118745" algn="l">
              <a:lnSpc>
                <a:spcPts val="1760"/>
              </a:lnSpc>
              <a:buAutoNum type="arabicPeriod"/>
            </a:pPr>
            <a:r>
              <a:rPr lang="en-US" sz="1100">
                <a:solidFill>
                  <a:srgbClr val="000000"/>
                </a:solidFill>
                <a:latin typeface="Lato"/>
                <a:ea typeface="Lato"/>
                <a:cs typeface="Lato"/>
                <a:sym typeface="Lato"/>
              </a:rPr>
              <a:t>Risk assessment and internal controls</a:t>
            </a:r>
          </a:p>
          <a:p>
            <a:pPr marL="237491" lvl="1" indent="-118745" algn="l">
              <a:lnSpc>
                <a:spcPts val="1760"/>
              </a:lnSpc>
              <a:buAutoNum type="arabicPeriod"/>
            </a:pPr>
            <a:r>
              <a:rPr lang="en-US" sz="1100" err="1">
                <a:solidFill>
                  <a:srgbClr val="000000"/>
                </a:solidFill>
                <a:latin typeface="Lato"/>
                <a:ea typeface="Lato"/>
                <a:cs typeface="Lato"/>
                <a:sym typeface="Lato"/>
              </a:rPr>
              <a:t>Caseware</a:t>
            </a:r>
            <a:r>
              <a:rPr lang="en-US" sz="1100">
                <a:solidFill>
                  <a:srgbClr val="000000"/>
                </a:solidFill>
                <a:latin typeface="Lato"/>
                <a:ea typeface="Lato"/>
                <a:cs typeface="Lato"/>
                <a:sym typeface="Lato"/>
              </a:rPr>
              <a:t> and automation tools</a:t>
            </a:r>
          </a:p>
          <a:p>
            <a:pPr marL="237491" lvl="1" indent="-118745" algn="l">
              <a:lnSpc>
                <a:spcPts val="1760"/>
              </a:lnSpc>
              <a:buAutoNum type="arabicPeriod"/>
            </a:pPr>
            <a:r>
              <a:rPr lang="en-US" sz="1100">
                <a:solidFill>
                  <a:srgbClr val="000000"/>
                </a:solidFill>
                <a:latin typeface="Lato"/>
                <a:ea typeface="Lato"/>
                <a:cs typeface="Lato"/>
                <a:sym typeface="Lato"/>
              </a:rPr>
              <a:t>Specific areas such as cash, payroll, accounts receivable, and tax</a:t>
            </a:r>
          </a:p>
          <a:p>
            <a:pPr marL="237491" lvl="1" indent="-118745" algn="l">
              <a:lnSpc>
                <a:spcPts val="1760"/>
              </a:lnSpc>
              <a:buAutoNum type="arabicPeriod"/>
            </a:pPr>
            <a:r>
              <a:rPr lang="en-US" sz="1100">
                <a:solidFill>
                  <a:srgbClr val="000000"/>
                </a:solidFill>
                <a:latin typeface="Lato"/>
                <a:ea typeface="Lato"/>
                <a:cs typeface="Lato"/>
                <a:sym typeface="Lato"/>
              </a:rPr>
              <a:t>Practical case studies and cross-disciplinary sessions with valuation and tax teams</a:t>
            </a:r>
          </a:p>
        </p:txBody>
      </p:sp>
      <p:sp>
        <p:nvSpPr>
          <p:cNvPr id="7" name="TextBox 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9" name="TextBox 9"/>
          <p:cNvSpPr txBox="1"/>
          <p:nvPr/>
        </p:nvSpPr>
        <p:spPr>
          <a:xfrm>
            <a:off x="921595" y="3318871"/>
            <a:ext cx="6133704" cy="191135"/>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Ongoing Improvement Programs:</a:t>
            </a:r>
          </a:p>
        </p:txBody>
      </p:sp>
      <p:sp>
        <p:nvSpPr>
          <p:cNvPr id="10" name="TextBox 10"/>
          <p:cNvSpPr txBox="1"/>
          <p:nvPr/>
        </p:nvSpPr>
        <p:spPr>
          <a:xfrm>
            <a:off x="1271428" y="3610089"/>
            <a:ext cx="5783871" cy="1492716"/>
          </a:xfrm>
          <a:prstGeom prst="rect">
            <a:avLst/>
          </a:prstGeom>
        </p:spPr>
        <p:txBody>
          <a:bodyPr lIns="0" tIns="0" rIns="0" bIns="0" rtlCol="0" anchor="t">
            <a:spAutoFit/>
          </a:bodyPr>
          <a:lstStyle/>
          <a:p>
            <a:pPr marL="237491" lvl="1" indent="-118745" algn="l">
              <a:spcAft>
                <a:spcPts val="600"/>
              </a:spcAft>
              <a:buAutoNum type="arabicPeriod"/>
            </a:pPr>
            <a:r>
              <a:rPr lang="en-US" sz="1100">
                <a:solidFill>
                  <a:srgbClr val="000000"/>
                </a:solidFill>
                <a:latin typeface="Lato"/>
                <a:ea typeface="Lato"/>
                <a:cs typeface="Lato"/>
                <a:sym typeface="Lato"/>
              </a:rPr>
              <a:t>Weekly Audit Dose: Regular updates reinforcing key audit concepts.</a:t>
            </a:r>
          </a:p>
          <a:p>
            <a:pPr marL="237491" lvl="1" indent="-118745" algn="l">
              <a:spcAft>
                <a:spcPts val="600"/>
              </a:spcAft>
              <a:buAutoNum type="arabicPeriod"/>
            </a:pPr>
            <a:r>
              <a:rPr lang="en-US" sz="1100">
                <a:solidFill>
                  <a:srgbClr val="000000"/>
                </a:solidFill>
                <a:latin typeface="Lato"/>
                <a:ea typeface="Lato"/>
                <a:cs typeface="Lato"/>
                <a:sym typeface="Lato"/>
              </a:rPr>
              <a:t>Audit Pop-Ups: Focused guidance on critical audit areas.</a:t>
            </a:r>
          </a:p>
          <a:p>
            <a:pPr marL="237491" lvl="1" indent="-118745" algn="l">
              <a:spcAft>
                <a:spcPts val="600"/>
              </a:spcAft>
              <a:buAutoNum type="arabicPeriod"/>
            </a:pPr>
            <a:r>
              <a:rPr lang="en-US" sz="1100">
                <a:solidFill>
                  <a:srgbClr val="000000"/>
                </a:solidFill>
                <a:latin typeface="Lato"/>
                <a:ea typeface="Lato"/>
                <a:cs typeface="Lato"/>
                <a:sym typeface="Lato"/>
              </a:rPr>
              <a:t>Quarterly Review Communications (QRCs): Addressing recurring observations and offering guidance for improvement.</a:t>
            </a:r>
          </a:p>
          <a:p>
            <a:pPr marL="237491" lvl="1" indent="-118745" algn="l">
              <a:spcAft>
                <a:spcPts val="600"/>
              </a:spcAft>
              <a:buAutoNum type="arabicPeriod"/>
            </a:pPr>
            <a:r>
              <a:rPr lang="en-US" sz="1100">
                <a:solidFill>
                  <a:srgbClr val="000000"/>
                </a:solidFill>
                <a:latin typeface="Lato"/>
                <a:ea typeface="Lato"/>
                <a:cs typeface="Lato"/>
                <a:sym typeface="Lato"/>
              </a:rPr>
              <a:t>Monthly Audit Quiz: Engaging quizzes to test understanding of updates and best practices.</a:t>
            </a:r>
          </a:p>
          <a:p>
            <a:pPr marL="237491" lvl="1" indent="-118745" algn="l">
              <a:spcAft>
                <a:spcPts val="600"/>
              </a:spcAft>
              <a:buAutoNum type="arabicPeriod"/>
            </a:pPr>
            <a:r>
              <a:rPr lang="en-US" sz="1100">
                <a:solidFill>
                  <a:srgbClr val="000000"/>
                </a:solidFill>
                <a:latin typeface="Lato"/>
                <a:ea typeface="Lato"/>
                <a:cs typeface="Lato"/>
                <a:sym typeface="Lato"/>
              </a:rPr>
              <a:t>Probing Ethics: Quizzes to enhance knowledge of the firm’s ethical framework.</a:t>
            </a:r>
          </a:p>
        </p:txBody>
      </p:sp>
      <p:grpSp>
        <p:nvGrpSpPr>
          <p:cNvPr id="11" name="Group 11"/>
          <p:cNvGrpSpPr/>
          <p:nvPr/>
        </p:nvGrpSpPr>
        <p:grpSpPr>
          <a:xfrm>
            <a:off x="921595" y="7934833"/>
            <a:ext cx="6133704" cy="2183130"/>
            <a:chOff x="0" y="0"/>
            <a:chExt cx="8178272" cy="2910840"/>
          </a:xfrm>
        </p:grpSpPr>
        <p:sp>
          <p:nvSpPr>
            <p:cNvPr id="12" name="TextBox 12"/>
            <p:cNvSpPr txBox="1"/>
            <p:nvPr/>
          </p:nvSpPr>
          <p:spPr>
            <a:xfrm>
              <a:off x="0" y="-28575"/>
              <a:ext cx="8178272" cy="1007322"/>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Digital Learning Platforms</a:t>
              </a:r>
            </a:p>
            <a:p>
              <a:pPr algn="l">
                <a:lnSpc>
                  <a:spcPts val="1540"/>
                </a:lnSpc>
              </a:pPr>
              <a:r>
                <a:rPr lang="en-US" sz="1100">
                  <a:solidFill>
                    <a:srgbClr val="000000"/>
                  </a:solidFill>
                  <a:latin typeface="Lato"/>
                  <a:ea typeface="Lato"/>
                  <a:cs typeface="Lato"/>
                  <a:sym typeface="Lato"/>
                </a:rPr>
                <a:t>To streamline access to quality education, we leverage:</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1. </a:t>
              </a:r>
              <a:r>
                <a:rPr lang="en-US" sz="1100" err="1">
                  <a:solidFill>
                    <a:srgbClr val="000000"/>
                  </a:solidFill>
                  <a:latin typeface="Lato"/>
                  <a:ea typeface="Lato"/>
                  <a:cs typeface="Lato"/>
                  <a:sym typeface="Lato"/>
                </a:rPr>
                <a:t>Prolaera</a:t>
              </a:r>
              <a:r>
                <a:rPr lang="en-US" sz="1100">
                  <a:solidFill>
                    <a:srgbClr val="000000"/>
                  </a:solidFill>
                  <a:latin typeface="Lato"/>
                  <a:ea typeface="Lato"/>
                  <a:cs typeface="Lato"/>
                  <a:sym typeface="Lato"/>
                </a:rPr>
                <a:t> Learning Management System:</a:t>
              </a:r>
            </a:p>
          </p:txBody>
        </p:sp>
        <p:sp>
          <p:nvSpPr>
            <p:cNvPr id="13" name="TextBox 13"/>
            <p:cNvSpPr txBox="1"/>
            <p:nvPr/>
          </p:nvSpPr>
          <p:spPr>
            <a:xfrm>
              <a:off x="0" y="1903518"/>
              <a:ext cx="8178272" cy="100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2. Surgent CPE: Offers diverse training topics, including ethics, personal development, and tax regulations.</a:t>
              </a:r>
            </a:p>
            <a:p>
              <a:pPr algn="l">
                <a:lnSpc>
                  <a:spcPts val="1540"/>
                </a:lnSpc>
              </a:pPr>
              <a:r>
                <a:rPr lang="en-US" sz="1100">
                  <a:solidFill>
                    <a:srgbClr val="000000"/>
                  </a:solidFill>
                  <a:latin typeface="Lato"/>
                  <a:ea typeface="Lato"/>
                  <a:cs typeface="Lato"/>
                  <a:sym typeface="Lato"/>
                </a:rPr>
                <a:t>3. Lorman Education Services: Expands non-technical training options, covering sectors like healthcare, legal, and construction.</a:t>
              </a:r>
            </a:p>
          </p:txBody>
        </p:sp>
        <p:sp>
          <p:nvSpPr>
            <p:cNvPr id="14" name="TextBox 14"/>
            <p:cNvSpPr txBox="1"/>
            <p:nvPr/>
          </p:nvSpPr>
          <p:spPr>
            <a:xfrm>
              <a:off x="466444" y="1064472"/>
              <a:ext cx="7711828" cy="753322"/>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Tracks individual progress on CPE requirements.</a:t>
              </a:r>
            </a:p>
            <a:p>
              <a:pPr marL="237491" lvl="1" indent="-118745" algn="l">
                <a:lnSpc>
                  <a:spcPts val="1540"/>
                </a:lnSpc>
                <a:buFont typeface="Arial"/>
                <a:buChar char="•"/>
              </a:pPr>
              <a:r>
                <a:rPr lang="en-US" sz="1100">
                  <a:solidFill>
                    <a:srgbClr val="000000"/>
                  </a:solidFill>
                  <a:latin typeface="Lato"/>
                  <a:ea typeface="Lato"/>
                  <a:cs typeface="Lato"/>
                  <a:sym typeface="Lato"/>
                </a:rPr>
                <a:t>Facilitates mobile-friendly, on-demand learning.</a:t>
              </a:r>
            </a:p>
            <a:p>
              <a:pPr marL="237491" lvl="1" indent="-118745" algn="l">
                <a:lnSpc>
                  <a:spcPts val="1540"/>
                </a:lnSpc>
                <a:buFont typeface="Arial"/>
                <a:buChar char="•"/>
              </a:pPr>
              <a:r>
                <a:rPr lang="en-US" sz="1100">
                  <a:solidFill>
                    <a:srgbClr val="000000"/>
                  </a:solidFill>
                  <a:latin typeface="Lato"/>
                  <a:ea typeface="Lato"/>
                  <a:cs typeface="Lato"/>
                  <a:sym typeface="Lato"/>
                </a:rPr>
                <a:t>Provides real-time dashboards for performance monitoring.</a:t>
              </a:r>
            </a:p>
          </p:txBody>
        </p:sp>
      </p:grpSp>
      <p:sp>
        <p:nvSpPr>
          <p:cNvPr id="15" name="TextBox 5">
            <a:extLst>
              <a:ext uri="{FF2B5EF4-FFF2-40B4-BE49-F238E27FC236}">
                <a16:creationId xmlns:a16="http://schemas.microsoft.com/office/drawing/2014/main" id="{11ECBEB1-2CC7-CC27-B1D4-51DCAB0B6C5D}"/>
              </a:ext>
            </a:extLst>
          </p:cNvPr>
          <p:cNvSpPr txBox="1"/>
          <p:nvPr/>
        </p:nvSpPr>
        <p:spPr>
          <a:xfrm>
            <a:off x="921595" y="1093797"/>
            <a:ext cx="6133704" cy="366703"/>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Workshops and Seminars: In-person workshops for new associates and interns covered fundamental and advanced audit concepts, including:</a:t>
            </a:r>
          </a:p>
        </p:txBody>
      </p:sp>
      <p:sp>
        <p:nvSpPr>
          <p:cNvPr id="16" name="TextBox 16">
            <a:extLst>
              <a:ext uri="{FF2B5EF4-FFF2-40B4-BE49-F238E27FC236}">
                <a16:creationId xmlns:a16="http://schemas.microsoft.com/office/drawing/2014/main" id="{689BF3D9-BBC0-9074-8148-AE28E13C3F9F}"/>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28</a:t>
            </a:fld>
            <a:endParaRPr lang="en-US" sz="999" b="1">
              <a:solidFill>
                <a:srgbClr val="A6A6A6"/>
              </a:solidFill>
              <a:latin typeface="Lato"/>
              <a:ea typeface="Lato"/>
              <a:cs typeface="Lato"/>
              <a:sym typeface="Lato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567505"/>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567505"/>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567505"/>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3" name="TextBox 13"/>
          <p:cNvSpPr txBox="1"/>
          <p:nvPr/>
        </p:nvSpPr>
        <p:spPr>
          <a:xfrm>
            <a:off x="921595" y="4155260"/>
            <a:ext cx="6133704" cy="5891293"/>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provides professionals with access to a comprehensive suite of updated reference libraries and technical helplines, including:</a:t>
            </a:r>
          </a:p>
          <a:p>
            <a:pPr algn="l">
              <a:lnSpc>
                <a:spcPts val="1540"/>
              </a:lnSpc>
            </a:pPr>
            <a:endParaRPr lang="en-US" sz="1100">
              <a:solidFill>
                <a:srgbClr val="000000"/>
              </a:solidFill>
              <a:latin typeface="Lato"/>
              <a:ea typeface="Lato"/>
              <a:cs typeface="Lato"/>
              <a:sym typeface="Lato"/>
            </a:endParaRPr>
          </a:p>
          <a:p>
            <a:pPr marL="347346" lvl="1" indent="-228600" algn="l">
              <a:spcAft>
                <a:spcPts val="800"/>
              </a:spcAft>
              <a:buFont typeface="+mj-lt"/>
              <a:buAutoNum type="arabicPeriod"/>
            </a:pPr>
            <a:r>
              <a:rPr lang="en-US" sz="1100">
                <a:solidFill>
                  <a:srgbClr val="000000"/>
                </a:solidFill>
                <a:latin typeface="Lato"/>
                <a:ea typeface="Lato"/>
                <a:cs typeface="Lato"/>
                <a:sym typeface="Lato"/>
              </a:rPr>
              <a:t>AICPA Professional Standards: Code of Conduct, independence rules, and technical practice aids.</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FASB Pronouncements and Interpretations: Including original pronouncements, amendments, Current Text, and Codification.</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AICPA Industry Audit Guides and Risk Alerts.</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SEC Rules and Regulations.</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PCAOB Audit Guide.</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Audits of Employee Benefit Plans.</a:t>
            </a:r>
          </a:p>
          <a:p>
            <a:pPr marL="347346" lvl="1" indent="-228600" algn="l">
              <a:spcAft>
                <a:spcPts val="800"/>
              </a:spcAft>
              <a:buFont typeface="+mj-lt"/>
              <a:buAutoNum type="arabicPeriod"/>
            </a:pPr>
            <a:r>
              <a:rPr lang="en-US" sz="1100" err="1">
                <a:solidFill>
                  <a:srgbClr val="000000"/>
                </a:solidFill>
                <a:latin typeface="Lato"/>
                <a:ea typeface="Lato"/>
                <a:cs typeface="Lato"/>
                <a:sym typeface="Lato"/>
              </a:rPr>
              <a:t>Allinial</a:t>
            </a:r>
            <a:r>
              <a:rPr lang="en-US" sz="1100">
                <a:solidFill>
                  <a:srgbClr val="000000"/>
                </a:solidFill>
                <a:latin typeface="Lato"/>
                <a:ea typeface="Lato"/>
                <a:cs typeface="Lato"/>
                <a:sym typeface="Lato"/>
              </a:rPr>
              <a:t> Global Knowledge Connect.</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EY Accounting and Tax Resources (via </a:t>
            </a:r>
            <a:r>
              <a:rPr lang="en-US" sz="1100" err="1">
                <a:solidFill>
                  <a:srgbClr val="000000"/>
                </a:solidFill>
                <a:latin typeface="Lato"/>
                <a:ea typeface="Lato"/>
                <a:cs typeface="Lato"/>
                <a:sym typeface="Lato"/>
              </a:rPr>
              <a:t>Allinial</a:t>
            </a:r>
            <a:r>
              <a:rPr lang="en-US" sz="1100">
                <a:solidFill>
                  <a:srgbClr val="000000"/>
                </a:solidFill>
                <a:latin typeface="Lato"/>
                <a:ea typeface="Lato"/>
                <a:cs typeface="Lato"/>
                <a:sym typeface="Lato"/>
              </a:rPr>
              <a:t> Global).</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Thomson Reuters Checkpoint Tools.</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PPC Smart Practice Aids: Covering IFRS disclosure, internal controls, and specialized audits.</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WGL - GAAP Reporter and SEC Compliance Expert Library.</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CICA </a:t>
            </a:r>
            <a:r>
              <a:rPr lang="en-US" sz="1100" err="1">
                <a:solidFill>
                  <a:srgbClr val="000000"/>
                </a:solidFill>
                <a:latin typeface="Lato"/>
                <a:ea typeface="Lato"/>
                <a:cs typeface="Lato"/>
                <a:sym typeface="Lato"/>
              </a:rPr>
              <a:t>Knotia</a:t>
            </a:r>
            <a:r>
              <a:rPr lang="en-US" sz="1100">
                <a:solidFill>
                  <a:srgbClr val="000000"/>
                </a:solidFill>
                <a:latin typeface="Lato"/>
                <a:ea typeface="Lato"/>
                <a:cs typeface="Lato"/>
                <a:sym typeface="Lato"/>
              </a:rPr>
              <a:t>: Providing resources on Canadian GAAP and IFRS.</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PPC Management Letter Comments: Insights on operational controls and expense reduction.</a:t>
            </a:r>
          </a:p>
          <a:p>
            <a:pPr marL="347346" lvl="1" indent="-228600" algn="l">
              <a:spcAft>
                <a:spcPts val="800"/>
              </a:spcAft>
              <a:buFont typeface="+mj-lt"/>
              <a:buAutoNum type="arabicPeriod"/>
            </a:pPr>
            <a:r>
              <a:rPr lang="en-US" sz="1100">
                <a:solidFill>
                  <a:srgbClr val="000000"/>
                </a:solidFill>
                <a:latin typeface="Lato"/>
                <a:ea typeface="Lato"/>
                <a:cs typeface="Lato"/>
                <a:sym typeface="Lato"/>
              </a:rPr>
              <a:t>Surgent CPE and Lorman Education Services: Covering a wide range of technical and industry-specific topics.</a:t>
            </a:r>
          </a:p>
          <a:p>
            <a:pPr marL="347346" lvl="1" indent="-228600" algn="l">
              <a:spcAft>
                <a:spcPts val="800"/>
              </a:spcAft>
              <a:buFont typeface="+mj-lt"/>
              <a:buAutoNum type="arabicPeriod"/>
            </a:pPr>
            <a:r>
              <a:rPr lang="en-US" sz="1100" err="1">
                <a:solidFill>
                  <a:srgbClr val="000000"/>
                </a:solidFill>
                <a:latin typeface="Lato"/>
                <a:ea typeface="Lato"/>
                <a:cs typeface="Lato"/>
                <a:sym typeface="Lato"/>
              </a:rPr>
              <a:t>Greentick</a:t>
            </a:r>
            <a:r>
              <a:rPr lang="en-US" sz="1100">
                <a:solidFill>
                  <a:srgbClr val="000000"/>
                </a:solidFill>
                <a:latin typeface="Lato"/>
                <a:ea typeface="Lato"/>
                <a:cs typeface="Lato"/>
                <a:sym typeface="Lato"/>
              </a:rPr>
              <a:t> Technical Resources: Featuring editorial insights, audit checklists, and accounting matter compilations.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These resources equip our teams with the knowledge required to address complex professional challenges and deliver value to clients.</a:t>
            </a:r>
          </a:p>
        </p:txBody>
      </p:sp>
      <p:sp>
        <p:nvSpPr>
          <p:cNvPr id="14" name="TextBox 14"/>
          <p:cNvSpPr txBox="1"/>
          <p:nvPr/>
        </p:nvSpPr>
        <p:spPr>
          <a:xfrm>
            <a:off x="921595" y="476464"/>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Extensive Online Resources: A Knowledge Powerhouse</a:t>
            </a:r>
          </a:p>
        </p:txBody>
      </p:sp>
      <p:sp>
        <p:nvSpPr>
          <p:cNvPr id="15" name="TextBox 15"/>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7" name="Freeform 12">
            <a:extLst>
              <a:ext uri="{FF2B5EF4-FFF2-40B4-BE49-F238E27FC236}">
                <a16:creationId xmlns:a16="http://schemas.microsoft.com/office/drawing/2014/main" id="{FADD86B7-855C-5743-2B7E-10A5C4C2D042}"/>
              </a:ext>
            </a:extLst>
          </p:cNvPr>
          <p:cNvSpPr/>
          <p:nvPr/>
        </p:nvSpPr>
        <p:spPr>
          <a:xfrm>
            <a:off x="921595" y="1308960"/>
            <a:ext cx="6133704" cy="2683541"/>
          </a:xfrm>
          <a:custGeom>
            <a:avLst/>
            <a:gdLst/>
            <a:ahLst/>
            <a:cxnLst/>
            <a:rect l="l" t="t" r="r" b="b"/>
            <a:pathLst>
              <a:path w="6133704" h="3052011">
                <a:moveTo>
                  <a:pt x="0" y="0"/>
                </a:moveTo>
                <a:lnTo>
                  <a:pt x="6133705" y="0"/>
                </a:lnTo>
                <a:lnTo>
                  <a:pt x="6133705" y="3052011"/>
                </a:lnTo>
                <a:lnTo>
                  <a:pt x="0" y="3052011"/>
                </a:lnTo>
                <a:lnTo>
                  <a:pt x="0" y="0"/>
                </a:lnTo>
                <a:close/>
              </a:path>
            </a:pathLst>
          </a:custGeom>
          <a:blipFill>
            <a:blip r:embed="rId2">
              <a:extLst>
                <a:ext uri="{28A0092B-C50C-407E-A947-70E740481C1C}">
                  <a14:useLocalDpi xmlns:a14="http://schemas.microsoft.com/office/drawing/2010/main" val="0"/>
                </a:ext>
              </a:extLst>
            </a:blip>
            <a:stretch>
              <a:fillRect t="-42506" b="-19315"/>
            </a:stretch>
          </a:blipFill>
        </p:spPr>
        <p:txBody>
          <a:bodyPr/>
          <a:lstStyle/>
          <a:p>
            <a:endParaRPr lang="en-IN"/>
          </a:p>
        </p:txBody>
      </p:sp>
      <p:sp>
        <p:nvSpPr>
          <p:cNvPr id="12" name="TextBox 16">
            <a:extLst>
              <a:ext uri="{FF2B5EF4-FFF2-40B4-BE49-F238E27FC236}">
                <a16:creationId xmlns:a16="http://schemas.microsoft.com/office/drawing/2014/main" id="{C85FE574-DB8D-C49D-B1A3-458CFEE2B21C}"/>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29</a:t>
            </a:fld>
            <a:endParaRPr lang="en-US" sz="999" b="1">
              <a:solidFill>
                <a:srgbClr val="A6A6A6"/>
              </a:solidFill>
              <a:latin typeface="Lato"/>
              <a:ea typeface="Lato"/>
              <a:cs typeface="Lato"/>
              <a:sym typeface="Lato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1595" y="1660384"/>
            <a:ext cx="5597926" cy="210820"/>
          </a:xfrm>
          <a:prstGeom prst="rect">
            <a:avLst/>
          </a:prstGeom>
        </p:spPr>
        <p:txBody>
          <a:bodyPr lIns="0" tIns="0" rIns="0" bIns="0" rtlCol="0" anchor="t">
            <a:spAutoFit/>
          </a:bodyPr>
          <a:lstStyle/>
          <a:p>
            <a:pPr marL="171450"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Commitment to Learning and Development: Empowering Talent and Enhancing Quality </a:t>
            </a:r>
          </a:p>
        </p:txBody>
      </p:sp>
      <p:sp>
        <p:nvSpPr>
          <p:cNvPr id="3" name="TextBox 3"/>
          <p:cNvSpPr txBox="1"/>
          <p:nvPr/>
        </p:nvSpPr>
        <p:spPr>
          <a:xfrm>
            <a:off x="1053037" y="3617462"/>
            <a:ext cx="5597926" cy="210820"/>
          </a:xfrm>
          <a:prstGeom prst="rect">
            <a:avLst/>
          </a:prstGeom>
        </p:spPr>
        <p:txBody>
          <a:bodyPr lIns="0" tIns="0" rIns="0" bIns="0" rtlCol="0" anchor="t">
            <a:spAutoFit/>
          </a:bodyPr>
          <a:lstStyle/>
          <a:p>
            <a:pPr marL="171450" indent="-171450" algn="l">
              <a:lnSpc>
                <a:spcPts val="1760"/>
              </a:lnSpc>
              <a:buFont typeface="Arial" panose="020B0604020202020204" pitchFamily="34" charset="0"/>
              <a:buChar char="•"/>
            </a:pPr>
            <a:r>
              <a:rPr lang="en-US" sz="1100">
                <a:solidFill>
                  <a:srgbClr val="000000"/>
                </a:solidFill>
                <a:latin typeface="Lato"/>
                <a:ea typeface="Lato"/>
                <a:cs typeface="Lato"/>
                <a:sym typeface="Lato"/>
              </a:rPr>
              <a:t>Monitoring Audit Quality</a:t>
            </a:r>
          </a:p>
        </p:txBody>
      </p:sp>
      <p:sp>
        <p:nvSpPr>
          <p:cNvPr id="4" name="TextBox 4"/>
          <p:cNvSpPr txBox="1"/>
          <p:nvPr/>
        </p:nvSpPr>
        <p:spPr>
          <a:xfrm>
            <a:off x="1356060" y="1949080"/>
            <a:ext cx="5163462" cy="1588192"/>
          </a:xfrm>
          <a:prstGeom prst="rect">
            <a:avLst/>
          </a:prstGeom>
        </p:spPr>
        <p:txBody>
          <a:bodyPr lIns="0" tIns="0" rIns="0" bIns="0" rtlCol="0" anchor="t">
            <a:spAutoFit/>
          </a:bodyPr>
          <a:lstStyle/>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Strategically Designed Learning Framework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Professional Development: Building Expertise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Diverse Training Modalities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Extensive Online Resources: A Knowledge Powerhouse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Holistic Learning Approach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Ensuring Quality and Compliance</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Commitment to Continuous Improvement</a:t>
            </a:r>
          </a:p>
        </p:txBody>
      </p:sp>
      <p:sp>
        <p:nvSpPr>
          <p:cNvPr id="5" name="TextBox 5"/>
          <p:cNvSpPr txBox="1"/>
          <p:nvPr/>
        </p:nvSpPr>
        <p:spPr>
          <a:xfrm>
            <a:off x="1356060" y="3904482"/>
            <a:ext cx="5163462" cy="1588192"/>
          </a:xfrm>
          <a:prstGeom prst="rect">
            <a:avLst/>
          </a:prstGeom>
        </p:spPr>
        <p:txBody>
          <a:bodyPr lIns="0" tIns="0" rIns="0" bIns="0" rtlCol="0" anchor="t">
            <a:spAutoFit/>
          </a:bodyPr>
          <a:lstStyle/>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Continuous Improvement: Monitoring, Feedback, and Root Cause Analysis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Actions to Enhance Audit Quality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Quality Monitoring Tools and Frameworks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KNAV International Limited Quality Monitoring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Audit Olympiad 2024 </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External Inspections and Compliance</a:t>
            </a:r>
          </a:p>
          <a:p>
            <a:pPr marL="171450" indent="-171450" algn="l">
              <a:lnSpc>
                <a:spcPts val="1760"/>
              </a:lnSpc>
              <a:buFont typeface="Wingdings" panose="05000000000000000000" pitchFamily="2" charset="2"/>
              <a:buChar char="§"/>
            </a:pPr>
            <a:r>
              <a:rPr lang="en-US" sz="1100">
                <a:solidFill>
                  <a:srgbClr val="000000"/>
                </a:solidFill>
                <a:latin typeface="Lato"/>
                <a:ea typeface="Lato"/>
                <a:cs typeface="Lato"/>
                <a:sym typeface="Lato"/>
              </a:rPr>
              <a:t>Complaints and Allegations Handling</a:t>
            </a:r>
          </a:p>
        </p:txBody>
      </p:sp>
      <p:sp>
        <p:nvSpPr>
          <p:cNvPr id="6" name="AutoShape 6"/>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7" name="TextBox 7"/>
          <p:cNvSpPr txBox="1"/>
          <p:nvPr/>
        </p:nvSpPr>
        <p:spPr>
          <a:xfrm>
            <a:off x="921595" y="427396"/>
            <a:ext cx="4945173" cy="676341"/>
          </a:xfrm>
          <a:prstGeom prst="rect">
            <a:avLst/>
          </a:prstGeom>
        </p:spPr>
        <p:txBody>
          <a:bodyPr lIns="0" tIns="0" rIns="0" bIns="0" rtlCol="0" anchor="t">
            <a:spAutoFit/>
          </a:bodyPr>
          <a:lstStyle/>
          <a:p>
            <a:pPr algn="just">
              <a:lnSpc>
                <a:spcPts val="5399"/>
              </a:lnSpc>
            </a:pPr>
            <a:r>
              <a:rPr lang="en-US" sz="4499" b="1">
                <a:solidFill>
                  <a:srgbClr val="0197F6"/>
                </a:solidFill>
                <a:latin typeface="Lato Bold"/>
                <a:ea typeface="Lato Bold"/>
                <a:cs typeface="Lato Bold"/>
                <a:sym typeface="Lato Bold"/>
              </a:rPr>
              <a:t>Table of Contents</a:t>
            </a:r>
          </a:p>
        </p:txBody>
      </p:sp>
      <p:sp>
        <p:nvSpPr>
          <p:cNvPr id="8" name="TextBox 8"/>
          <p:cNvSpPr txBox="1"/>
          <p:nvPr/>
        </p:nvSpPr>
        <p:spPr>
          <a:xfrm>
            <a:off x="6519522" y="1660384"/>
            <a:ext cx="535778" cy="210820"/>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26</a:t>
            </a:r>
          </a:p>
        </p:txBody>
      </p:sp>
      <p:sp>
        <p:nvSpPr>
          <p:cNvPr id="9" name="TextBox 9"/>
          <p:cNvSpPr txBox="1"/>
          <p:nvPr/>
        </p:nvSpPr>
        <p:spPr>
          <a:xfrm>
            <a:off x="6519522" y="1949080"/>
            <a:ext cx="535778" cy="1588192"/>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26</a:t>
            </a:r>
          </a:p>
          <a:p>
            <a:pPr algn="r">
              <a:lnSpc>
                <a:spcPts val="1760"/>
              </a:lnSpc>
            </a:pPr>
            <a:r>
              <a:rPr lang="en-US" sz="1100" b="1">
                <a:solidFill>
                  <a:srgbClr val="2AA7F7"/>
                </a:solidFill>
                <a:latin typeface="Lato Bold"/>
                <a:ea typeface="Lato Bold"/>
                <a:cs typeface="Lato Bold"/>
                <a:sym typeface="Lato Bold"/>
              </a:rPr>
              <a:t>26</a:t>
            </a:r>
          </a:p>
          <a:p>
            <a:pPr algn="r">
              <a:lnSpc>
                <a:spcPts val="1760"/>
              </a:lnSpc>
            </a:pPr>
            <a:r>
              <a:rPr lang="en-US" sz="1100" b="1">
                <a:solidFill>
                  <a:srgbClr val="2AA7F7"/>
                </a:solidFill>
                <a:latin typeface="Lato Bold"/>
                <a:ea typeface="Lato Bold"/>
                <a:cs typeface="Lato Bold"/>
                <a:sym typeface="Lato Bold"/>
              </a:rPr>
              <a:t>27</a:t>
            </a:r>
          </a:p>
          <a:p>
            <a:pPr algn="r">
              <a:lnSpc>
                <a:spcPts val="1760"/>
              </a:lnSpc>
            </a:pPr>
            <a:r>
              <a:rPr lang="en-US" sz="1100" b="1">
                <a:solidFill>
                  <a:srgbClr val="2AA7F7"/>
                </a:solidFill>
                <a:latin typeface="Lato Bold"/>
                <a:ea typeface="Lato Bold"/>
                <a:cs typeface="Lato Bold"/>
                <a:sym typeface="Lato Bold"/>
              </a:rPr>
              <a:t>29</a:t>
            </a:r>
          </a:p>
          <a:p>
            <a:pPr algn="r">
              <a:lnSpc>
                <a:spcPts val="1760"/>
              </a:lnSpc>
            </a:pPr>
            <a:r>
              <a:rPr lang="en-US" sz="1100" b="1">
                <a:solidFill>
                  <a:srgbClr val="2AA7F7"/>
                </a:solidFill>
                <a:latin typeface="Lato Bold"/>
                <a:ea typeface="Lato Bold"/>
                <a:cs typeface="Lato Bold"/>
                <a:sym typeface="Lato Bold"/>
              </a:rPr>
              <a:t>30</a:t>
            </a:r>
          </a:p>
          <a:p>
            <a:pPr algn="r">
              <a:lnSpc>
                <a:spcPts val="1760"/>
              </a:lnSpc>
            </a:pPr>
            <a:r>
              <a:rPr lang="en-US" sz="1100" b="1">
                <a:solidFill>
                  <a:srgbClr val="2AA7F7"/>
                </a:solidFill>
                <a:latin typeface="Lato Bold"/>
                <a:ea typeface="Lato Bold"/>
                <a:cs typeface="Lato Bold"/>
                <a:sym typeface="Lato Bold"/>
              </a:rPr>
              <a:t>30</a:t>
            </a:r>
          </a:p>
          <a:p>
            <a:pPr algn="r">
              <a:lnSpc>
                <a:spcPts val="1760"/>
              </a:lnSpc>
            </a:pPr>
            <a:r>
              <a:rPr lang="en-US" sz="1100" b="1">
                <a:solidFill>
                  <a:srgbClr val="2AA7F7"/>
                </a:solidFill>
                <a:latin typeface="Lato Bold"/>
                <a:ea typeface="Lato Bold"/>
                <a:cs typeface="Lato Bold"/>
                <a:sym typeface="Lato Bold"/>
              </a:rPr>
              <a:t>31</a:t>
            </a:r>
          </a:p>
        </p:txBody>
      </p:sp>
      <p:sp>
        <p:nvSpPr>
          <p:cNvPr id="10" name="TextBox 10"/>
          <p:cNvSpPr txBox="1"/>
          <p:nvPr/>
        </p:nvSpPr>
        <p:spPr>
          <a:xfrm>
            <a:off x="6519522" y="3617462"/>
            <a:ext cx="535778" cy="210820"/>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32</a:t>
            </a:r>
          </a:p>
        </p:txBody>
      </p:sp>
      <p:sp>
        <p:nvSpPr>
          <p:cNvPr id="11" name="TextBox 11"/>
          <p:cNvSpPr txBox="1"/>
          <p:nvPr/>
        </p:nvSpPr>
        <p:spPr>
          <a:xfrm>
            <a:off x="6519522" y="3904482"/>
            <a:ext cx="535778" cy="1588192"/>
          </a:xfrm>
          <a:prstGeom prst="rect">
            <a:avLst/>
          </a:prstGeom>
        </p:spPr>
        <p:txBody>
          <a:bodyPr lIns="0" tIns="0" rIns="0" bIns="0" rtlCol="0" anchor="t">
            <a:spAutoFit/>
          </a:bodyPr>
          <a:lstStyle/>
          <a:p>
            <a:pPr algn="r">
              <a:lnSpc>
                <a:spcPts val="1760"/>
              </a:lnSpc>
            </a:pPr>
            <a:r>
              <a:rPr lang="en-US" sz="1100" b="1">
                <a:solidFill>
                  <a:srgbClr val="2AA7F7"/>
                </a:solidFill>
                <a:latin typeface="Lato Bold"/>
                <a:ea typeface="Lato Bold"/>
                <a:cs typeface="Lato Bold"/>
                <a:sym typeface="Lato Bold"/>
              </a:rPr>
              <a:t>32</a:t>
            </a:r>
          </a:p>
          <a:p>
            <a:pPr algn="r">
              <a:lnSpc>
                <a:spcPts val="1760"/>
              </a:lnSpc>
            </a:pPr>
            <a:r>
              <a:rPr lang="en-US" sz="1100" b="1">
                <a:solidFill>
                  <a:srgbClr val="2AA7F7"/>
                </a:solidFill>
                <a:latin typeface="Lato Bold"/>
                <a:ea typeface="Lato Bold"/>
                <a:cs typeface="Lato Bold"/>
                <a:sym typeface="Lato Bold"/>
              </a:rPr>
              <a:t>33</a:t>
            </a:r>
          </a:p>
          <a:p>
            <a:pPr algn="r">
              <a:lnSpc>
                <a:spcPts val="1760"/>
              </a:lnSpc>
            </a:pPr>
            <a:r>
              <a:rPr lang="en-US" sz="1100" b="1">
                <a:solidFill>
                  <a:srgbClr val="2AA7F7"/>
                </a:solidFill>
                <a:latin typeface="Lato Bold"/>
                <a:ea typeface="Lato Bold"/>
                <a:cs typeface="Lato Bold"/>
                <a:sym typeface="Lato Bold"/>
              </a:rPr>
              <a:t>33</a:t>
            </a:r>
          </a:p>
          <a:p>
            <a:pPr algn="r">
              <a:lnSpc>
                <a:spcPts val="1760"/>
              </a:lnSpc>
            </a:pPr>
            <a:r>
              <a:rPr lang="en-US" sz="1100" b="1">
                <a:solidFill>
                  <a:srgbClr val="2AA7F7"/>
                </a:solidFill>
                <a:latin typeface="Lato Bold"/>
                <a:ea typeface="Lato Bold"/>
                <a:cs typeface="Lato Bold"/>
                <a:sym typeface="Lato Bold"/>
              </a:rPr>
              <a:t>35</a:t>
            </a:r>
          </a:p>
          <a:p>
            <a:pPr algn="r">
              <a:lnSpc>
                <a:spcPts val="1760"/>
              </a:lnSpc>
            </a:pPr>
            <a:r>
              <a:rPr lang="en-US" sz="1100" b="1">
                <a:solidFill>
                  <a:srgbClr val="2AA7F7"/>
                </a:solidFill>
                <a:latin typeface="Lato Bold"/>
                <a:ea typeface="Lato Bold"/>
                <a:cs typeface="Lato Bold"/>
                <a:sym typeface="Lato Bold"/>
              </a:rPr>
              <a:t>36</a:t>
            </a:r>
          </a:p>
          <a:p>
            <a:pPr algn="r">
              <a:lnSpc>
                <a:spcPts val="1760"/>
              </a:lnSpc>
            </a:pPr>
            <a:r>
              <a:rPr lang="en-US" sz="1100" b="1">
                <a:solidFill>
                  <a:srgbClr val="2AA7F7"/>
                </a:solidFill>
                <a:latin typeface="Lato Bold"/>
                <a:ea typeface="Lato Bold"/>
                <a:cs typeface="Lato Bold"/>
                <a:sym typeface="Lato Bold"/>
              </a:rPr>
              <a:t>36</a:t>
            </a:r>
          </a:p>
          <a:p>
            <a:pPr algn="r">
              <a:lnSpc>
                <a:spcPts val="1760"/>
              </a:lnSpc>
            </a:pPr>
            <a:r>
              <a:rPr lang="en-US" sz="1100" b="1">
                <a:solidFill>
                  <a:srgbClr val="2AA7F7"/>
                </a:solidFill>
                <a:latin typeface="Lato Bold"/>
                <a:ea typeface="Lato Bold"/>
                <a:cs typeface="Lato Bold"/>
                <a:sym typeface="Lato Bold"/>
              </a:rPr>
              <a:t>36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531505"/>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531505"/>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531505"/>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2" name="Group 12"/>
          <p:cNvGrpSpPr/>
          <p:nvPr/>
        </p:nvGrpSpPr>
        <p:grpSpPr>
          <a:xfrm>
            <a:off x="6305524" y="5772585"/>
            <a:ext cx="171613" cy="17161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4" name="TextBox 1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5" name="Group 15"/>
          <p:cNvGrpSpPr/>
          <p:nvPr/>
        </p:nvGrpSpPr>
        <p:grpSpPr>
          <a:xfrm>
            <a:off x="6553924" y="5772585"/>
            <a:ext cx="171613" cy="1716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7" name="TextBox 1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8" name="Group 18"/>
          <p:cNvGrpSpPr/>
          <p:nvPr/>
        </p:nvGrpSpPr>
        <p:grpSpPr>
          <a:xfrm>
            <a:off x="6802324" y="5772585"/>
            <a:ext cx="171613" cy="1716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0" name="TextBox 20"/>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1" name="Freeform 21"/>
          <p:cNvSpPr/>
          <p:nvPr/>
        </p:nvSpPr>
        <p:spPr>
          <a:xfrm>
            <a:off x="964447" y="860595"/>
            <a:ext cx="2947393" cy="4423854"/>
          </a:xfrm>
          <a:custGeom>
            <a:avLst/>
            <a:gdLst/>
            <a:ahLst/>
            <a:cxnLst/>
            <a:rect l="l" t="t" r="r" b="b"/>
            <a:pathLst>
              <a:path w="2947393" h="4423854">
                <a:moveTo>
                  <a:pt x="0" y="0"/>
                </a:moveTo>
                <a:lnTo>
                  <a:pt x="2947394" y="0"/>
                </a:lnTo>
                <a:lnTo>
                  <a:pt x="2947394" y="4423854"/>
                </a:lnTo>
                <a:lnTo>
                  <a:pt x="0" y="4423854"/>
                </a:lnTo>
                <a:lnTo>
                  <a:pt x="0" y="0"/>
                </a:lnTo>
                <a:close/>
              </a:path>
            </a:pathLst>
          </a:custGeom>
          <a:blipFill>
            <a:blip r:embed="rId2"/>
            <a:stretch>
              <a:fillRect/>
            </a:stretch>
          </a:blipFill>
        </p:spPr>
        <p:txBody>
          <a:bodyPr/>
          <a:lstStyle/>
          <a:p>
            <a:endParaRPr lang="en-IN"/>
          </a:p>
        </p:txBody>
      </p:sp>
      <p:sp>
        <p:nvSpPr>
          <p:cNvPr id="22" name="Freeform 22"/>
          <p:cNvSpPr/>
          <p:nvPr/>
        </p:nvSpPr>
        <p:spPr>
          <a:xfrm>
            <a:off x="4065054" y="6253044"/>
            <a:ext cx="2990245" cy="3682956"/>
          </a:xfrm>
          <a:custGeom>
            <a:avLst/>
            <a:gdLst/>
            <a:ahLst/>
            <a:cxnLst/>
            <a:rect l="l" t="t" r="r" b="b"/>
            <a:pathLst>
              <a:path w="2990245" h="3682956">
                <a:moveTo>
                  <a:pt x="0" y="0"/>
                </a:moveTo>
                <a:lnTo>
                  <a:pt x="2990246" y="0"/>
                </a:lnTo>
                <a:lnTo>
                  <a:pt x="2990246" y="3682956"/>
                </a:lnTo>
                <a:lnTo>
                  <a:pt x="0" y="3682956"/>
                </a:lnTo>
                <a:lnTo>
                  <a:pt x="0" y="0"/>
                </a:lnTo>
                <a:close/>
              </a:path>
            </a:pathLst>
          </a:custGeom>
          <a:blipFill>
            <a:blip r:embed="rId3"/>
            <a:stretch>
              <a:fillRect l="-70507" r="-74518" b="-4940"/>
            </a:stretch>
          </a:blipFill>
        </p:spPr>
        <p:txBody>
          <a:bodyPr/>
          <a:lstStyle/>
          <a:p>
            <a:endParaRPr lang="en-IN"/>
          </a:p>
        </p:txBody>
      </p:sp>
      <p:sp>
        <p:nvSpPr>
          <p:cNvPr id="23" name="TextBox 23"/>
          <p:cNvSpPr txBox="1"/>
          <p:nvPr/>
        </p:nvSpPr>
        <p:spPr>
          <a:xfrm>
            <a:off x="921595" y="6203618"/>
            <a:ext cx="2990245" cy="3429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Mandatory CPE Compliance</a:t>
            </a:r>
          </a:p>
          <a:p>
            <a:pPr algn="l">
              <a:lnSpc>
                <a:spcPts val="1540"/>
              </a:lnSpc>
            </a:pPr>
            <a:r>
              <a:rPr lang="en-US" sz="1100">
                <a:solidFill>
                  <a:srgbClr val="000000"/>
                </a:solidFill>
                <a:latin typeface="Lato"/>
                <a:ea typeface="Lato"/>
                <a:cs typeface="Lato"/>
                <a:sym typeface="Lato"/>
              </a:rPr>
              <a:t>KNAV strictly enforces the completion of CPE hours for licensed professionals in accordance with their respective professional bodies. The firm:</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Tracks CPE completion through continuous monitoring.</a:t>
            </a:r>
          </a:p>
          <a:p>
            <a:pPr marL="237491" lvl="1" indent="-118745" algn="l">
              <a:lnSpc>
                <a:spcPts val="1540"/>
              </a:lnSpc>
              <a:buFont typeface="Arial"/>
              <a:buChar char="•"/>
            </a:pPr>
            <a:r>
              <a:rPr lang="en-US" sz="1100">
                <a:solidFill>
                  <a:srgbClr val="000000"/>
                </a:solidFill>
                <a:latin typeface="Lato"/>
                <a:ea typeface="Lato"/>
                <a:cs typeface="Lato"/>
                <a:sym typeface="Lato"/>
              </a:rPr>
              <a:t>Ensures adherence via tools that offer courses across technical and non-technical domains.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Performance-Driven Training</a:t>
            </a:r>
          </a:p>
          <a:p>
            <a:pPr algn="l">
              <a:lnSpc>
                <a:spcPts val="1540"/>
              </a:lnSpc>
            </a:pPr>
            <a:r>
              <a:rPr lang="en-US" sz="1100">
                <a:solidFill>
                  <a:srgbClr val="000000"/>
                </a:solidFill>
                <a:latin typeface="Lato"/>
                <a:ea typeface="Lato"/>
                <a:cs typeface="Lato"/>
                <a:sym typeface="Lato"/>
              </a:rPr>
              <a:t>The completion of required training hours is a critical component of performance evaluations. Professionals who fail to meet training requirements face potential impacts on appraisals and compensation.</a:t>
            </a:r>
          </a:p>
        </p:txBody>
      </p:sp>
      <p:sp>
        <p:nvSpPr>
          <p:cNvPr id="24" name="TextBox 24"/>
          <p:cNvSpPr txBox="1"/>
          <p:nvPr/>
        </p:nvSpPr>
        <p:spPr>
          <a:xfrm>
            <a:off x="921595" y="5681544"/>
            <a:ext cx="5156134"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Ensuring Quality and Compliance</a:t>
            </a:r>
          </a:p>
        </p:txBody>
      </p:sp>
      <p:sp>
        <p:nvSpPr>
          <p:cNvPr id="25" name="TextBox 25"/>
          <p:cNvSpPr txBox="1"/>
          <p:nvPr/>
        </p:nvSpPr>
        <p:spPr>
          <a:xfrm>
            <a:off x="4065054" y="900856"/>
            <a:ext cx="2990245" cy="43821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Non-Technical Skills Development</a:t>
            </a:r>
          </a:p>
          <a:p>
            <a:pPr algn="l">
              <a:lnSpc>
                <a:spcPts val="1540"/>
              </a:lnSpc>
            </a:pPr>
            <a:r>
              <a:rPr lang="en-US" sz="1100">
                <a:solidFill>
                  <a:srgbClr val="000000"/>
                </a:solidFill>
                <a:latin typeface="Lato"/>
                <a:ea typeface="Lato"/>
                <a:cs typeface="Lato"/>
                <a:sym typeface="Lato"/>
              </a:rPr>
              <a:t>We recognize that non-technical skills are essential for professional growth. As part of our commitment to holistic development, we mandate 10 hours of annual training in areas such as: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Communication and leadership skills.</a:t>
            </a:r>
          </a:p>
          <a:p>
            <a:pPr marL="237491" lvl="1" indent="-118745" algn="l">
              <a:lnSpc>
                <a:spcPts val="1540"/>
              </a:lnSpc>
              <a:buFont typeface="Arial"/>
              <a:buChar char="•"/>
            </a:pPr>
            <a:r>
              <a:rPr lang="en-US" sz="1100">
                <a:solidFill>
                  <a:srgbClr val="000000"/>
                </a:solidFill>
                <a:latin typeface="Lato"/>
                <a:ea typeface="Lato"/>
                <a:cs typeface="Lato"/>
                <a:sym typeface="Lato"/>
              </a:rPr>
              <a:t>IT security awareness and compliance.</a:t>
            </a:r>
          </a:p>
          <a:p>
            <a:pPr marL="237491" lvl="1" indent="-118745" algn="l">
              <a:lnSpc>
                <a:spcPts val="1540"/>
              </a:lnSpc>
              <a:buFont typeface="Arial"/>
              <a:buChar char="•"/>
            </a:pPr>
            <a:r>
              <a:rPr lang="en-US" sz="1100">
                <a:solidFill>
                  <a:srgbClr val="000000"/>
                </a:solidFill>
                <a:latin typeface="Lato"/>
                <a:ea typeface="Lato"/>
                <a:cs typeface="Lato"/>
                <a:sym typeface="Lato"/>
              </a:rPr>
              <a:t>Personal development and project management.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Our L&amp;D team curates a learning calendar to ensure access to high-quality non-technical training, either through in-house sessions or external platforms.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Client-Centric Training Focus</a:t>
            </a:r>
          </a:p>
          <a:p>
            <a:pPr algn="l">
              <a:lnSpc>
                <a:spcPts val="1540"/>
              </a:lnSpc>
            </a:pPr>
            <a:r>
              <a:rPr lang="en-US" sz="1100">
                <a:solidFill>
                  <a:srgbClr val="000000"/>
                </a:solidFill>
                <a:latin typeface="Lato"/>
                <a:ea typeface="Lato"/>
                <a:cs typeface="Lato"/>
                <a:sym typeface="Lato"/>
              </a:rPr>
              <a:t>Our L&amp;D strategy emphasizes the importance of understanding client needs. By integrating real-world scenarios, our training equips professionals to deliver customized and effective solutions for clients.</a:t>
            </a:r>
          </a:p>
        </p:txBody>
      </p:sp>
      <p:sp>
        <p:nvSpPr>
          <p:cNvPr id="26" name="TextBox 26"/>
          <p:cNvSpPr txBox="1"/>
          <p:nvPr/>
        </p:nvSpPr>
        <p:spPr>
          <a:xfrm>
            <a:off x="921595" y="440464"/>
            <a:ext cx="5156134"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Holistic Learning Approach</a:t>
            </a:r>
          </a:p>
        </p:txBody>
      </p:sp>
      <p:sp>
        <p:nvSpPr>
          <p:cNvPr id="27" name="TextBox 2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9" name="TextBox 16">
            <a:extLst>
              <a:ext uri="{FF2B5EF4-FFF2-40B4-BE49-F238E27FC236}">
                <a16:creationId xmlns:a16="http://schemas.microsoft.com/office/drawing/2014/main" id="{4C64B26C-9639-BE43-B65D-E69504E4FE49}"/>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30</a:t>
            </a:fld>
            <a:endParaRPr lang="en-US" sz="999" b="1">
              <a:solidFill>
                <a:srgbClr val="A6A6A6"/>
              </a:solidFill>
              <a:latin typeface="Lato"/>
              <a:ea typeface="Lato"/>
              <a:cs typeface="Lato"/>
              <a:sym typeface="Lato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478845"/>
            <a:ext cx="6133704" cy="3412079"/>
            <a:chOff x="0" y="-9525"/>
            <a:chExt cx="8178272" cy="4549439"/>
          </a:xfrm>
        </p:grpSpPr>
        <p:sp>
          <p:nvSpPr>
            <p:cNvPr id="4" name="TextBox 4"/>
            <p:cNvSpPr txBox="1"/>
            <p:nvPr/>
          </p:nvSpPr>
          <p:spPr>
            <a:xfrm>
              <a:off x="0" y="992592"/>
              <a:ext cx="8178272" cy="3547322"/>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Feedback and Monitoring</a:t>
              </a:r>
            </a:p>
            <a:p>
              <a:pPr algn="l">
                <a:lnSpc>
                  <a:spcPts val="1540"/>
                </a:lnSpc>
              </a:pPr>
              <a:r>
                <a:rPr lang="en-US" sz="1100">
                  <a:solidFill>
                    <a:srgbClr val="000000"/>
                  </a:solidFill>
                  <a:latin typeface="Lato"/>
                  <a:ea typeface="Lato"/>
                  <a:cs typeface="Lato"/>
                  <a:sym typeface="Lato"/>
                </a:rPr>
                <a:t>Our L&amp;D initiatives undergo continuous refinement through rigorous monitoring. Monthly reviews and quarterly reports track progress, ensuring training programs evolve in response to feedback and organizational needs. For instance, feedback from a non-technical training session led to a re-evaluation of the training facilitator and prompted necessary adjustments to the program.</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Investment in Global Excellence</a:t>
              </a:r>
            </a:p>
            <a:p>
              <a:pPr algn="l">
                <a:lnSpc>
                  <a:spcPts val="1540"/>
                </a:lnSpc>
              </a:pPr>
              <a:r>
                <a:rPr lang="en-US" sz="1100">
                  <a:solidFill>
                    <a:srgbClr val="000000"/>
                  </a:solidFill>
                  <a:latin typeface="Lato"/>
                  <a:ea typeface="Lato"/>
                  <a:cs typeface="Lato"/>
                  <a:sym typeface="Lato"/>
                </a:rPr>
                <a:t>KNAV invests heavily in global audit methodology and IFRS training, with customized sessions for interns and US-focused employees in Mumbai to ensure compliance with international standards.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KNAV’s Learning and Development framework underpins our unwavering commitment to nurturing talent and maintaining excellence. By integrating strategic planning, cutting-edge tools, and a continuous improvement culture, we equip our professionals to meet both current and future challenges.</a:t>
              </a:r>
            </a:p>
          </p:txBody>
        </p:sp>
        <p:grpSp>
          <p:nvGrpSpPr>
            <p:cNvPr id="5" name="Group 5"/>
            <p:cNvGrpSpPr/>
            <p:nvPr/>
          </p:nvGrpSpPr>
          <p:grpSpPr>
            <a:xfrm>
              <a:off x="7178571" y="108688"/>
              <a:ext cx="228817" cy="22881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7" name="TextBox 7"/>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8" name="Group 8"/>
            <p:cNvGrpSpPr/>
            <p:nvPr/>
          </p:nvGrpSpPr>
          <p:grpSpPr>
            <a:xfrm>
              <a:off x="7509772" y="108688"/>
              <a:ext cx="228817" cy="22881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0" name="TextBox 10"/>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1" name="Group 11"/>
            <p:cNvGrpSpPr/>
            <p:nvPr/>
          </p:nvGrpSpPr>
          <p:grpSpPr>
            <a:xfrm>
              <a:off x="7840972" y="108688"/>
              <a:ext cx="228817" cy="22881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3" name="TextBox 13"/>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sp>
          <p:nvSpPr>
            <p:cNvPr id="14" name="TextBox 14"/>
            <p:cNvSpPr txBox="1"/>
            <p:nvPr/>
          </p:nvSpPr>
          <p:spPr>
            <a:xfrm>
              <a:off x="0" y="-9525"/>
              <a:ext cx="6874845" cy="444567"/>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Commitment to Continuous Improvement</a:t>
              </a:r>
            </a:p>
          </p:txBody>
        </p:sp>
      </p:grpSp>
      <p:sp>
        <p:nvSpPr>
          <p:cNvPr id="15" name="Freeform 15"/>
          <p:cNvSpPr/>
          <p:nvPr/>
        </p:nvSpPr>
        <p:spPr>
          <a:xfrm>
            <a:off x="921595" y="4100165"/>
            <a:ext cx="6133704" cy="5835835"/>
          </a:xfrm>
          <a:custGeom>
            <a:avLst/>
            <a:gdLst/>
            <a:ahLst/>
            <a:cxnLst/>
            <a:rect l="l" t="t" r="r" b="b"/>
            <a:pathLst>
              <a:path w="6133704" h="5835835">
                <a:moveTo>
                  <a:pt x="0" y="0"/>
                </a:moveTo>
                <a:lnTo>
                  <a:pt x="6133705" y="0"/>
                </a:lnTo>
                <a:lnTo>
                  <a:pt x="6133705" y="5835835"/>
                </a:lnTo>
                <a:lnTo>
                  <a:pt x="0" y="5835835"/>
                </a:lnTo>
                <a:lnTo>
                  <a:pt x="0" y="0"/>
                </a:lnTo>
                <a:close/>
              </a:path>
            </a:pathLst>
          </a:custGeom>
          <a:blipFill>
            <a:blip r:embed="rId2"/>
            <a:stretch>
              <a:fillRect t="-53534" b="-4220"/>
            </a:stretch>
          </a:blipFill>
        </p:spPr>
        <p:txBody>
          <a:bodyPr/>
          <a:lstStyle/>
          <a:p>
            <a:endParaRPr lang="en-IN"/>
          </a:p>
        </p:txBody>
      </p:sp>
      <p:sp>
        <p:nvSpPr>
          <p:cNvPr id="16" name="TextBox 16"/>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8" name="TextBox 16">
            <a:extLst>
              <a:ext uri="{FF2B5EF4-FFF2-40B4-BE49-F238E27FC236}">
                <a16:creationId xmlns:a16="http://schemas.microsoft.com/office/drawing/2014/main" id="{AB451B5E-0545-4144-F33B-96D867F6C7F1}"/>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31</a:t>
            </a:fld>
            <a:endParaRPr lang="en-US" sz="999" b="1">
              <a:solidFill>
                <a:srgbClr val="A6A6A6"/>
              </a:solidFill>
              <a:latin typeface="Lato"/>
              <a:ea typeface="Lato"/>
              <a:cs typeface="Lato"/>
              <a:sym typeface="Lato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21595" y="6323009"/>
            <a:ext cx="6133704" cy="361299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commitment to continuous improvement is driven by regular monitoring and structured root cause analysis (RCA) of identified deficiencies. We analyze engagement workpapers, consult with teams, and apply data-driven insights to identify underlying issues that may impact audit quality. The insights from these analyses inform updates to our policies, processes, and training programs, ensuring our audit teams remain agile and capable of addressing emerging challenges.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Central to our System of Quality Management (SOQM) is the ongoing monitoring of audit performance, including RCA of findings from both internal and external inspections. This proactive approach helps us promptly identify and address any risks to audit quality.</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the past two years, we have expanded our Quality Management team, adding professionals at both junior and senior levels. This expansion has enhanced our monitoring and remediation efforts, focusing on compliance at the engagement level and broader monitoring of the firm's SOQM.</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Root cause analysis is a key element of our quality control system. By assessing findings from inspections, we distinguish between individual audit failures and systemic factors. This enables us to take swift action, whether addressing specific audit concerns or implementing firmwide improvements. Additionally, we track any restatements of financial statements for trends that may necessitate further action or adjustments to our quality management system.</a:t>
            </a:r>
          </a:p>
        </p:txBody>
      </p:sp>
      <p:grpSp>
        <p:nvGrpSpPr>
          <p:cNvPr id="4" name="Group 4"/>
          <p:cNvGrpSpPr/>
          <p:nvPr/>
        </p:nvGrpSpPr>
        <p:grpSpPr>
          <a:xfrm>
            <a:off x="6305523" y="5647898"/>
            <a:ext cx="171613" cy="1716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6" name="TextBox 6"/>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7" name="Group 7"/>
          <p:cNvGrpSpPr/>
          <p:nvPr/>
        </p:nvGrpSpPr>
        <p:grpSpPr>
          <a:xfrm>
            <a:off x="6553924" y="5647898"/>
            <a:ext cx="171613" cy="1716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9" name="TextBox 9"/>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0" name="Group 10"/>
          <p:cNvGrpSpPr/>
          <p:nvPr/>
        </p:nvGrpSpPr>
        <p:grpSpPr>
          <a:xfrm>
            <a:off x="6802324" y="5647898"/>
            <a:ext cx="171613" cy="1716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2" name="TextBox 12"/>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sp>
        <p:nvSpPr>
          <p:cNvPr id="13" name="TextBox 13"/>
          <p:cNvSpPr txBox="1"/>
          <p:nvPr/>
        </p:nvSpPr>
        <p:spPr>
          <a:xfrm>
            <a:off x="921595" y="5559238"/>
            <a:ext cx="5156134" cy="666849"/>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Continuous Improvement: Monitoring, Feedback, and Root Cause Analysis</a:t>
            </a:r>
          </a:p>
        </p:txBody>
      </p:sp>
      <p:sp>
        <p:nvSpPr>
          <p:cNvPr id="14" name="AutoShape 14"/>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15" name="Freeform 15"/>
          <p:cNvSpPr/>
          <p:nvPr/>
        </p:nvSpPr>
        <p:spPr>
          <a:xfrm>
            <a:off x="921595" y="977660"/>
            <a:ext cx="6133754" cy="2921584"/>
          </a:xfrm>
          <a:custGeom>
            <a:avLst/>
            <a:gdLst/>
            <a:ahLst/>
            <a:cxnLst/>
            <a:rect l="l" t="t" r="r" b="b"/>
            <a:pathLst>
              <a:path w="6133754" h="2609547">
                <a:moveTo>
                  <a:pt x="0" y="0"/>
                </a:moveTo>
                <a:lnTo>
                  <a:pt x="6133754" y="0"/>
                </a:lnTo>
                <a:lnTo>
                  <a:pt x="6133754" y="2609547"/>
                </a:lnTo>
                <a:lnTo>
                  <a:pt x="0" y="2609547"/>
                </a:lnTo>
                <a:lnTo>
                  <a:pt x="0" y="0"/>
                </a:lnTo>
                <a:close/>
              </a:path>
            </a:pathLst>
          </a:custGeom>
          <a:blipFill>
            <a:blip r:embed="rId2"/>
            <a:stretch>
              <a:fillRect t="-30811" b="-26084"/>
            </a:stretch>
          </a:blipFill>
        </p:spPr>
        <p:txBody>
          <a:bodyPr/>
          <a:lstStyle/>
          <a:p>
            <a:endParaRPr lang="en-IN"/>
          </a:p>
        </p:txBody>
      </p:sp>
      <p:sp>
        <p:nvSpPr>
          <p:cNvPr id="16" name="TextBox 16"/>
          <p:cNvSpPr txBox="1"/>
          <p:nvPr/>
        </p:nvSpPr>
        <p:spPr>
          <a:xfrm>
            <a:off x="921595" y="4126865"/>
            <a:ext cx="6133704" cy="1143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our firm, we are deeply committed to achieving the highest standards in audit quality. We focus on continuously improving the effectiveness of our audit processes and hold ourselves accountable through rigorous monitoring and robust root cause analyses of audit performance. By systematically evaluating both internal and external inspections, we aim to drive ongoing improvements in audit quality, ensuring our firm delivers exceptional results in line with regulatory and professional standards.</a:t>
            </a:r>
          </a:p>
        </p:txBody>
      </p:sp>
      <p:sp>
        <p:nvSpPr>
          <p:cNvPr id="17" name="TextBox 17"/>
          <p:cNvSpPr txBox="1"/>
          <p:nvPr/>
        </p:nvSpPr>
        <p:spPr>
          <a:xfrm>
            <a:off x="921595" y="485989"/>
            <a:ext cx="6133754" cy="356829"/>
          </a:xfrm>
          <a:prstGeom prst="rect">
            <a:avLst/>
          </a:prstGeom>
        </p:spPr>
        <p:txBody>
          <a:bodyPr lIns="0" tIns="0" rIns="0" bIns="0" rtlCol="0" anchor="t">
            <a:spAutoFit/>
          </a:bodyPr>
          <a:lstStyle/>
          <a:p>
            <a:pPr marL="0" lvl="0" indent="0" algn="l">
              <a:lnSpc>
                <a:spcPts val="2999"/>
              </a:lnSpc>
              <a:spcBef>
                <a:spcPct val="0"/>
              </a:spcBef>
            </a:pPr>
            <a:r>
              <a:rPr lang="en-US" sz="2499" b="1">
                <a:solidFill>
                  <a:srgbClr val="0197F6"/>
                </a:solidFill>
                <a:latin typeface="Lato Bold"/>
                <a:ea typeface="Lato Bold"/>
                <a:cs typeface="Lato Bold"/>
                <a:sym typeface="Lato Bold"/>
              </a:rPr>
              <a:t>Monitoring Audit Quality</a:t>
            </a:r>
          </a:p>
        </p:txBody>
      </p:sp>
      <p:sp>
        <p:nvSpPr>
          <p:cNvPr id="18" name="TextBox 18"/>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 name="TextBox 16">
            <a:extLst>
              <a:ext uri="{FF2B5EF4-FFF2-40B4-BE49-F238E27FC236}">
                <a16:creationId xmlns:a16="http://schemas.microsoft.com/office/drawing/2014/main" id="{7AD8E20D-C691-B846-409A-231DA4C09D9A}"/>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32</a:t>
            </a:fld>
            <a:endParaRPr lang="en-US" sz="999" b="1">
              <a:solidFill>
                <a:srgbClr val="A6A6A6"/>
              </a:solidFill>
              <a:latin typeface="Lato"/>
              <a:ea typeface="Lato"/>
              <a:cs typeface="Lato"/>
              <a:sym typeface="Lato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567505"/>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567505"/>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567505"/>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2" name="Freeform 12"/>
          <p:cNvSpPr/>
          <p:nvPr/>
        </p:nvSpPr>
        <p:spPr>
          <a:xfrm>
            <a:off x="921595" y="1820755"/>
            <a:ext cx="2990245" cy="1547956"/>
          </a:xfrm>
          <a:custGeom>
            <a:avLst/>
            <a:gdLst/>
            <a:ahLst/>
            <a:cxnLst/>
            <a:rect l="l" t="t" r="r" b="b"/>
            <a:pathLst>
              <a:path w="2990245" h="1547956">
                <a:moveTo>
                  <a:pt x="0" y="0"/>
                </a:moveTo>
                <a:lnTo>
                  <a:pt x="2990246" y="0"/>
                </a:lnTo>
                <a:lnTo>
                  <a:pt x="2990246" y="1547956"/>
                </a:lnTo>
                <a:lnTo>
                  <a:pt x="0" y="1547956"/>
                </a:lnTo>
                <a:lnTo>
                  <a:pt x="0" y="0"/>
                </a:lnTo>
                <a:close/>
              </a:path>
            </a:pathLst>
          </a:custGeom>
          <a:blipFill>
            <a:blip r:embed="rId2"/>
            <a:stretch>
              <a:fillRect t="-10154" b="-18547"/>
            </a:stretch>
          </a:blipFill>
        </p:spPr>
        <p:txBody>
          <a:bodyPr/>
          <a:lstStyle/>
          <a:p>
            <a:endParaRPr lang="en-IN"/>
          </a:p>
        </p:txBody>
      </p:sp>
      <p:grpSp>
        <p:nvGrpSpPr>
          <p:cNvPr id="13" name="Group 13"/>
          <p:cNvGrpSpPr/>
          <p:nvPr/>
        </p:nvGrpSpPr>
        <p:grpSpPr>
          <a:xfrm>
            <a:off x="6305524" y="3845409"/>
            <a:ext cx="668413" cy="171613"/>
            <a:chOff x="0" y="0"/>
            <a:chExt cx="891218" cy="228817"/>
          </a:xfrm>
        </p:grpSpPr>
        <p:grpSp>
          <p:nvGrpSpPr>
            <p:cNvPr id="14" name="Group 14"/>
            <p:cNvGrpSpPr/>
            <p:nvPr/>
          </p:nvGrpSpPr>
          <p:grpSpPr>
            <a:xfrm>
              <a:off x="0" y="0"/>
              <a:ext cx="228817" cy="22881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6" name="TextBox 16"/>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17" name="Group 17"/>
            <p:cNvGrpSpPr/>
            <p:nvPr/>
          </p:nvGrpSpPr>
          <p:grpSpPr>
            <a:xfrm>
              <a:off x="331200" y="0"/>
              <a:ext cx="228817" cy="22881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9" name="TextBox 19"/>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nvGrpSpPr>
            <p:cNvPr id="20" name="Group 20"/>
            <p:cNvGrpSpPr/>
            <p:nvPr/>
          </p:nvGrpSpPr>
          <p:grpSpPr>
            <a:xfrm>
              <a:off x="662401" y="0"/>
              <a:ext cx="228817" cy="22881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2" name="TextBox 22"/>
              <p:cNvSpPr txBox="1"/>
              <p:nvPr/>
            </p:nvSpPr>
            <p:spPr>
              <a:xfrm>
                <a:off x="76200" y="142875"/>
                <a:ext cx="660400" cy="593725"/>
              </a:xfrm>
              <a:prstGeom prst="rect">
                <a:avLst/>
              </a:prstGeom>
            </p:spPr>
            <p:txBody>
              <a:bodyPr lIns="50800" tIns="50800" rIns="50800" bIns="50800" rtlCol="0" anchor="ctr"/>
              <a:lstStyle/>
              <a:p>
                <a:pPr algn="ctr">
                  <a:lnSpc>
                    <a:spcPts val="550"/>
                  </a:lnSpc>
                </a:pPr>
                <a:endParaRPr/>
              </a:p>
            </p:txBody>
          </p:sp>
        </p:grpSp>
      </p:grpSp>
      <p:sp>
        <p:nvSpPr>
          <p:cNvPr id="23" name="Freeform 23"/>
          <p:cNvSpPr/>
          <p:nvPr/>
        </p:nvSpPr>
        <p:spPr>
          <a:xfrm>
            <a:off x="4065054" y="7459593"/>
            <a:ext cx="2990245" cy="2658370"/>
          </a:xfrm>
          <a:custGeom>
            <a:avLst/>
            <a:gdLst/>
            <a:ahLst/>
            <a:cxnLst/>
            <a:rect l="l" t="t" r="r" b="b"/>
            <a:pathLst>
              <a:path w="2990245" h="2658370">
                <a:moveTo>
                  <a:pt x="0" y="0"/>
                </a:moveTo>
                <a:lnTo>
                  <a:pt x="2990246" y="0"/>
                </a:lnTo>
                <a:lnTo>
                  <a:pt x="2990246" y="2658370"/>
                </a:lnTo>
                <a:lnTo>
                  <a:pt x="0" y="2658370"/>
                </a:lnTo>
                <a:lnTo>
                  <a:pt x="0" y="0"/>
                </a:lnTo>
                <a:close/>
              </a:path>
            </a:pathLst>
          </a:custGeom>
          <a:blipFill>
            <a:blip r:embed="rId3"/>
            <a:stretch>
              <a:fillRect l="-30616" t="-6291" r="-11214"/>
            </a:stretch>
          </a:blipFill>
        </p:spPr>
        <p:txBody>
          <a:bodyPr/>
          <a:lstStyle/>
          <a:p>
            <a:endParaRPr lang="en-IN"/>
          </a:p>
        </p:txBody>
      </p:sp>
      <p:sp>
        <p:nvSpPr>
          <p:cNvPr id="24" name="TextBox 24"/>
          <p:cNvSpPr txBox="1"/>
          <p:nvPr/>
        </p:nvSpPr>
        <p:spPr>
          <a:xfrm>
            <a:off x="921595" y="886670"/>
            <a:ext cx="6133704" cy="762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We believe that effective quality monitoring requires a combination of early issue detection, a thorough understanding of underlying causes, and an actionable plan for addressing deficiencies. Our approach focuses on identifying audit issues at the earliest possible stage and addressing them through targeted actions. Key steps we’ve taken to strengthen audit quality include:</a:t>
            </a:r>
          </a:p>
        </p:txBody>
      </p:sp>
      <p:sp>
        <p:nvSpPr>
          <p:cNvPr id="25" name="TextBox 25"/>
          <p:cNvSpPr txBox="1"/>
          <p:nvPr/>
        </p:nvSpPr>
        <p:spPr>
          <a:xfrm>
            <a:off x="4065054" y="1792180"/>
            <a:ext cx="2990245" cy="1585049"/>
          </a:xfrm>
          <a:prstGeom prst="rect">
            <a:avLst/>
          </a:prstGeom>
        </p:spPr>
        <p:txBody>
          <a:bodyPr lIns="0" tIns="0" rIns="0" bIns="0" rtlCol="0" anchor="t">
            <a:spAutoFit/>
          </a:bodyPr>
          <a:lstStyle/>
          <a:p>
            <a:pPr marL="237491" lvl="1" indent="-118745" algn="l">
              <a:spcAft>
                <a:spcPts val="600"/>
              </a:spcAft>
              <a:buFont typeface="Arial"/>
              <a:buChar char="•"/>
            </a:pPr>
            <a:r>
              <a:rPr lang="en-US" sz="1100">
                <a:solidFill>
                  <a:srgbClr val="000000"/>
                </a:solidFill>
                <a:latin typeface="Lato"/>
                <a:ea typeface="Lato"/>
                <a:cs typeface="Lato"/>
                <a:sym typeface="Lato"/>
              </a:rPr>
              <a:t>Implementing a more risk-based approach in our client acceptance processes.</a:t>
            </a:r>
          </a:p>
          <a:p>
            <a:pPr marL="237491" lvl="1" indent="-118745" algn="l">
              <a:spcAft>
                <a:spcPts val="600"/>
              </a:spcAft>
              <a:buFont typeface="Arial"/>
              <a:buChar char="•"/>
            </a:pPr>
            <a:r>
              <a:rPr lang="en-US" sz="1100">
                <a:solidFill>
                  <a:srgbClr val="000000"/>
                </a:solidFill>
                <a:latin typeface="Lato"/>
                <a:ea typeface="Lato"/>
                <a:cs typeface="Lato"/>
                <a:sym typeface="Lato"/>
              </a:rPr>
              <a:t>Standardizing audit work programs and engagement letters.</a:t>
            </a:r>
          </a:p>
          <a:p>
            <a:pPr marL="237491" lvl="1" indent="-118745" algn="l">
              <a:spcAft>
                <a:spcPts val="600"/>
              </a:spcAft>
              <a:buFont typeface="Arial"/>
              <a:buChar char="•"/>
            </a:pPr>
            <a:r>
              <a:rPr lang="en-US" sz="1100">
                <a:solidFill>
                  <a:srgbClr val="000000"/>
                </a:solidFill>
                <a:latin typeface="Lato"/>
                <a:ea typeface="Lato"/>
                <a:cs typeface="Lato"/>
                <a:sym typeface="Lato"/>
              </a:rPr>
              <a:t>Developing engagement team-specific training programs.</a:t>
            </a:r>
          </a:p>
          <a:p>
            <a:pPr marL="237491" lvl="1" indent="-118745" algn="l">
              <a:spcAft>
                <a:spcPts val="600"/>
              </a:spcAft>
              <a:buFont typeface="Arial"/>
              <a:buChar char="•"/>
            </a:pPr>
            <a:r>
              <a:rPr lang="en-US" sz="1100">
                <a:solidFill>
                  <a:srgbClr val="000000"/>
                </a:solidFill>
                <a:latin typeface="Lato"/>
                <a:ea typeface="Lato"/>
                <a:cs typeface="Lato"/>
                <a:sym typeface="Lato"/>
              </a:rPr>
              <a:t>Enhancing firmwide policies and procedures to fortify audit quality.</a:t>
            </a:r>
          </a:p>
        </p:txBody>
      </p:sp>
      <p:sp>
        <p:nvSpPr>
          <p:cNvPr id="26" name="TextBox 26"/>
          <p:cNvSpPr txBox="1"/>
          <p:nvPr/>
        </p:nvSpPr>
        <p:spPr>
          <a:xfrm>
            <a:off x="921595" y="476464"/>
            <a:ext cx="5156134" cy="342900"/>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Actions to Enhance Audit Quality</a:t>
            </a:r>
          </a:p>
        </p:txBody>
      </p:sp>
      <p:sp>
        <p:nvSpPr>
          <p:cNvPr id="27" name="TextBox 2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9" name="TextBox 29"/>
          <p:cNvSpPr txBox="1"/>
          <p:nvPr/>
        </p:nvSpPr>
        <p:spPr>
          <a:xfrm>
            <a:off x="921595" y="4497768"/>
            <a:ext cx="6133751" cy="3239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To maintain audit quality, we employ a variety of tools and strategies, including internal inspections, pre-issuance reviews, and external inspections. The inspections cover both voluntary and periodic regulatory assessments. The selection of audits for these inspections is based on factors such as entity-related risks and priority sectors.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Dual System of Engagement Review Monitoring</a:t>
            </a:r>
          </a:p>
          <a:p>
            <a:pPr algn="l">
              <a:lnSpc>
                <a:spcPts val="1540"/>
              </a:lnSpc>
            </a:pPr>
            <a:r>
              <a:rPr lang="en-US" sz="1100">
                <a:solidFill>
                  <a:srgbClr val="000000"/>
                </a:solidFill>
                <a:latin typeface="Lato"/>
                <a:ea typeface="Lato"/>
                <a:cs typeface="Lato"/>
                <a:sym typeface="Lato"/>
              </a:rPr>
              <a:t>In partnership with KNAV International Limited, we have adopted a dual system of engagement review monitoring. This system includes a national-level review process and a network-level review process. The national review process is managed locally, while the network-level review is implemented by the Quality Management team at KNAV International Limited.</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Selection Criteria for Engagement Reviews</a:t>
            </a:r>
          </a:p>
          <a:p>
            <a:pPr algn="l">
              <a:lnSpc>
                <a:spcPts val="1540"/>
              </a:lnSpc>
            </a:pPr>
            <a:r>
              <a:rPr lang="en-US" sz="1100">
                <a:solidFill>
                  <a:srgbClr val="000000"/>
                </a:solidFill>
                <a:latin typeface="Lato"/>
                <a:ea typeface="Lato"/>
                <a:cs typeface="Lato"/>
                <a:sym typeface="Lato"/>
              </a:rPr>
              <a:t>The criteria for selecting engagements for inspection are designed to ensure that high-risk audits are prioritized and assessed thoroughly. These criteria are categorized into national and network-level reviews:</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National Level Review:</a:t>
            </a:r>
          </a:p>
        </p:txBody>
      </p:sp>
      <p:sp>
        <p:nvSpPr>
          <p:cNvPr id="30" name="TextBox 30"/>
          <p:cNvSpPr txBox="1"/>
          <p:nvPr/>
        </p:nvSpPr>
        <p:spPr>
          <a:xfrm>
            <a:off x="921595" y="3754368"/>
            <a:ext cx="5134002"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Quality Monitoring Tools and Frameworks</a:t>
            </a:r>
          </a:p>
        </p:txBody>
      </p:sp>
      <p:sp>
        <p:nvSpPr>
          <p:cNvPr id="31" name="TextBox 31"/>
          <p:cNvSpPr txBox="1"/>
          <p:nvPr/>
        </p:nvSpPr>
        <p:spPr>
          <a:xfrm>
            <a:off x="1225550" y="7832153"/>
            <a:ext cx="2686290" cy="2077492"/>
          </a:xfrm>
          <a:prstGeom prst="rect">
            <a:avLst/>
          </a:prstGeom>
        </p:spPr>
        <p:txBody>
          <a:bodyPr wrap="square" lIns="0" tIns="0" rIns="0" bIns="0" rtlCol="0" anchor="t">
            <a:spAutoFit/>
          </a:bodyPr>
          <a:lstStyle/>
          <a:p>
            <a:pPr marL="347346" lvl="1" indent="-228600" algn="l">
              <a:spcAft>
                <a:spcPts val="600"/>
              </a:spcAft>
              <a:buFont typeface="+mj-lt"/>
              <a:buAutoNum type="arabicPeriod"/>
            </a:pPr>
            <a:r>
              <a:rPr lang="en-US" sz="1100">
                <a:solidFill>
                  <a:srgbClr val="000000"/>
                </a:solidFill>
                <a:latin typeface="Lato"/>
                <a:ea typeface="Lato"/>
                <a:cs typeface="Lato"/>
                <a:sym typeface="Lato"/>
              </a:rPr>
              <a:t>PCAOB/SEC entities</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Broker-dealer entities</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High-risk entities (Risk Category A)</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Medium and low-risk entities (Risk Categories B and C)</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Audits where the National Accounting Office (NAO) has been consulted</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Work performed by staff previously graded C or D</a:t>
            </a:r>
          </a:p>
        </p:txBody>
      </p:sp>
      <p:sp>
        <p:nvSpPr>
          <p:cNvPr id="32" name="TextBox 16">
            <a:extLst>
              <a:ext uri="{FF2B5EF4-FFF2-40B4-BE49-F238E27FC236}">
                <a16:creationId xmlns:a16="http://schemas.microsoft.com/office/drawing/2014/main" id="{6BAA3E56-6376-F7DA-BA8E-F96876C7F21B}"/>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33</a:t>
            </a:fld>
            <a:endParaRPr lang="en-US" sz="999" b="1">
              <a:solidFill>
                <a:srgbClr val="A6A6A6"/>
              </a:solidFill>
              <a:latin typeface="Lato"/>
              <a:ea typeface="Lato"/>
              <a:cs typeface="Lato"/>
              <a:sym typeface="Lato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Freeform 3"/>
          <p:cNvSpPr/>
          <p:nvPr/>
        </p:nvSpPr>
        <p:spPr>
          <a:xfrm>
            <a:off x="921595" y="485989"/>
            <a:ext cx="2990245" cy="2285664"/>
          </a:xfrm>
          <a:custGeom>
            <a:avLst/>
            <a:gdLst/>
            <a:ahLst/>
            <a:cxnLst/>
            <a:rect l="l" t="t" r="r" b="b"/>
            <a:pathLst>
              <a:path w="2990245" h="2285664">
                <a:moveTo>
                  <a:pt x="0" y="0"/>
                </a:moveTo>
                <a:lnTo>
                  <a:pt x="2990246" y="0"/>
                </a:lnTo>
                <a:lnTo>
                  <a:pt x="2990246" y="2285664"/>
                </a:lnTo>
                <a:lnTo>
                  <a:pt x="0" y="2285664"/>
                </a:lnTo>
                <a:lnTo>
                  <a:pt x="0" y="0"/>
                </a:lnTo>
                <a:close/>
              </a:path>
            </a:pathLst>
          </a:custGeom>
          <a:blipFill>
            <a:blip r:embed="rId2"/>
            <a:stretch>
              <a:fillRect l="-7363" r="-7363"/>
            </a:stretch>
          </a:blipFill>
        </p:spPr>
        <p:txBody>
          <a:bodyPr/>
          <a:lstStyle/>
          <a:p>
            <a:endParaRPr lang="en-IN"/>
          </a:p>
        </p:txBody>
      </p:sp>
      <p:sp>
        <p:nvSpPr>
          <p:cNvPr id="4" name="Freeform 4"/>
          <p:cNvSpPr/>
          <p:nvPr/>
        </p:nvSpPr>
        <p:spPr>
          <a:xfrm>
            <a:off x="4263415" y="3833337"/>
            <a:ext cx="2791931" cy="3292615"/>
          </a:xfrm>
          <a:custGeom>
            <a:avLst/>
            <a:gdLst/>
            <a:ahLst/>
            <a:cxnLst/>
            <a:rect l="l" t="t" r="r" b="b"/>
            <a:pathLst>
              <a:path w="2791931" h="3292615">
                <a:moveTo>
                  <a:pt x="0" y="0"/>
                </a:moveTo>
                <a:lnTo>
                  <a:pt x="2791931" y="0"/>
                </a:lnTo>
                <a:lnTo>
                  <a:pt x="2791931" y="3292615"/>
                </a:lnTo>
                <a:lnTo>
                  <a:pt x="0" y="3292615"/>
                </a:lnTo>
                <a:lnTo>
                  <a:pt x="0" y="0"/>
                </a:lnTo>
                <a:close/>
              </a:path>
            </a:pathLst>
          </a:custGeom>
          <a:blipFill>
            <a:blip r:embed="rId3"/>
            <a:stretch>
              <a:fillRect l="-7055" r="-84398" b="-1665"/>
            </a:stretch>
          </a:blipFill>
        </p:spPr>
        <p:txBody>
          <a:bodyPr/>
          <a:lstStyle/>
          <a:p>
            <a:endParaRPr lang="en-IN"/>
          </a:p>
        </p:txBody>
      </p:sp>
      <p:sp>
        <p:nvSpPr>
          <p:cNvPr id="5" name="TextBox 5"/>
          <p:cNvSpPr txBox="1"/>
          <p:nvPr/>
        </p:nvSpPr>
        <p:spPr>
          <a:xfrm>
            <a:off x="921595" y="3081105"/>
            <a:ext cx="6133751" cy="1203471"/>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Audit Quality Indicators</a:t>
            </a:r>
          </a:p>
          <a:p>
            <a:pPr algn="l">
              <a:lnSpc>
                <a:spcPts val="1540"/>
              </a:lnSpc>
            </a:pPr>
            <a:r>
              <a:rPr lang="en-US" sz="1100">
                <a:solidFill>
                  <a:srgbClr val="000000"/>
                </a:solidFill>
                <a:latin typeface="Lato"/>
                <a:ea typeface="Lato"/>
                <a:cs typeface="Lato"/>
                <a:sym typeface="Lato"/>
              </a:rPr>
              <a:t>To further ensure consistent audit quality, we have integrated audit quality indicators (AQIs) into our engagement file reviews. These AQIs are monitored at two key stages:</a:t>
            </a:r>
          </a:p>
          <a:p>
            <a:pPr algn="l">
              <a:lnSpc>
                <a:spcPts val="1540"/>
              </a:lnSpc>
            </a:pPr>
            <a:endParaRPr lang="en-US" sz="1100">
              <a:solidFill>
                <a:srgbClr val="000000"/>
              </a:solidFill>
              <a:latin typeface="Lato"/>
              <a:ea typeface="Lato"/>
              <a:cs typeface="Lato"/>
              <a:sym typeface="Lato"/>
            </a:endParaRPr>
          </a:p>
          <a:p>
            <a:pPr marL="237491" lvl="1" indent="-118745" algn="l">
              <a:lnSpc>
                <a:spcPts val="1760"/>
              </a:lnSpc>
              <a:buFont typeface="Arial"/>
              <a:buChar char="•"/>
            </a:pPr>
            <a:r>
              <a:rPr lang="en-US" sz="1100">
                <a:solidFill>
                  <a:srgbClr val="000000"/>
                </a:solidFill>
                <a:latin typeface="Lato"/>
                <a:ea typeface="Lato"/>
                <a:cs typeface="Lato"/>
                <a:sym typeface="Lato"/>
              </a:rPr>
              <a:t>Issuance of the Attest Report</a:t>
            </a:r>
          </a:p>
          <a:p>
            <a:pPr marL="237491" lvl="1" indent="-118745" algn="l">
              <a:lnSpc>
                <a:spcPts val="1760"/>
              </a:lnSpc>
              <a:buFont typeface="Arial"/>
              <a:buChar char="•"/>
            </a:pPr>
            <a:r>
              <a:rPr lang="en-US" sz="1100">
                <a:solidFill>
                  <a:srgbClr val="000000"/>
                </a:solidFill>
                <a:latin typeface="Lato"/>
                <a:ea typeface="Lato"/>
                <a:cs typeface="Lato"/>
                <a:sym typeface="Lato"/>
              </a:rPr>
              <a:t>Lockdown/Archival of the </a:t>
            </a:r>
            <a:r>
              <a:rPr lang="en-US" sz="1100" err="1">
                <a:solidFill>
                  <a:srgbClr val="000000"/>
                </a:solidFill>
                <a:latin typeface="Lato"/>
                <a:ea typeface="Lato"/>
                <a:cs typeface="Lato"/>
                <a:sym typeface="Lato"/>
              </a:rPr>
              <a:t>Caseware</a:t>
            </a:r>
            <a:r>
              <a:rPr lang="en-US" sz="1100">
                <a:solidFill>
                  <a:srgbClr val="000000"/>
                </a:solidFill>
                <a:latin typeface="Lato"/>
                <a:ea typeface="Lato"/>
                <a:cs typeface="Lato"/>
                <a:sym typeface="Lato"/>
              </a:rPr>
              <a:t> Audit File</a:t>
            </a:r>
          </a:p>
        </p:txBody>
      </p:sp>
      <p:sp>
        <p:nvSpPr>
          <p:cNvPr id="6" name="TextBox 6"/>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grpSp>
        <p:nvGrpSpPr>
          <p:cNvPr id="8" name="Group 8"/>
          <p:cNvGrpSpPr/>
          <p:nvPr/>
        </p:nvGrpSpPr>
        <p:grpSpPr>
          <a:xfrm>
            <a:off x="4065054" y="464558"/>
            <a:ext cx="2990292" cy="2271544"/>
            <a:chOff x="0" y="-28575"/>
            <a:chExt cx="3987055" cy="3028725"/>
          </a:xfrm>
        </p:grpSpPr>
        <p:sp>
          <p:nvSpPr>
            <p:cNvPr id="9" name="TextBox 9"/>
            <p:cNvSpPr txBox="1"/>
            <p:nvPr/>
          </p:nvSpPr>
          <p:spPr>
            <a:xfrm>
              <a:off x="0" y="-28575"/>
              <a:ext cx="3987055" cy="245322"/>
            </a:xfrm>
            <a:prstGeom prst="rect">
              <a:avLst/>
            </a:prstGeom>
          </p:spPr>
          <p:txBody>
            <a:bodyPr lIns="0" tIns="0" rIns="0" bIns="0" rtlCol="0" anchor="t">
              <a:spAutoFit/>
            </a:bodyPr>
            <a:lstStyle/>
            <a:p>
              <a:pPr marL="237491" lvl="1" indent="-118745" algn="l">
                <a:lnSpc>
                  <a:spcPts val="1540"/>
                </a:lnSpc>
                <a:buFont typeface="Arial"/>
                <a:buChar char="•"/>
              </a:pPr>
              <a:r>
                <a:rPr lang="en-US" sz="1100">
                  <a:solidFill>
                    <a:srgbClr val="000000"/>
                  </a:solidFill>
                  <a:latin typeface="Lato"/>
                  <a:ea typeface="Lato"/>
                  <a:cs typeface="Lato"/>
                  <a:sym typeface="Lato"/>
                </a:rPr>
                <a:t>Network Level Review:</a:t>
              </a:r>
            </a:p>
          </p:txBody>
        </p:sp>
        <p:sp>
          <p:nvSpPr>
            <p:cNvPr id="10" name="TextBox 10"/>
            <p:cNvSpPr txBox="1"/>
            <p:nvPr/>
          </p:nvSpPr>
          <p:spPr>
            <a:xfrm>
              <a:off x="227399" y="353272"/>
              <a:ext cx="3659371" cy="2646878"/>
            </a:xfrm>
            <a:prstGeom prst="rect">
              <a:avLst/>
            </a:prstGeom>
          </p:spPr>
          <p:txBody>
            <a:bodyPr lIns="0" tIns="0" rIns="0" bIns="0" rtlCol="0" anchor="t">
              <a:spAutoFit/>
            </a:bodyPr>
            <a:lstStyle/>
            <a:p>
              <a:pPr marL="347346" lvl="1" indent="-228600" algn="l">
                <a:spcAft>
                  <a:spcPts val="600"/>
                </a:spcAft>
                <a:buFont typeface="+mj-lt"/>
                <a:buAutoNum type="arabicPeriod"/>
              </a:pPr>
              <a:r>
                <a:rPr lang="en-US" sz="1100">
                  <a:solidFill>
                    <a:srgbClr val="000000"/>
                  </a:solidFill>
                  <a:latin typeface="Lato"/>
                  <a:ea typeface="Lato"/>
                  <a:cs typeface="Lato"/>
                  <a:sym typeface="Lato"/>
                </a:rPr>
                <a:t>Modified audit opinions</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Material uncertainty regarding going concern</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Disagreements among the audit team</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Public Interest Entities (PIEs)</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New clients</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High-risk entities</a:t>
              </a:r>
            </a:p>
            <a:p>
              <a:pPr marL="347346" lvl="1" indent="-228600" algn="l">
                <a:spcAft>
                  <a:spcPts val="600"/>
                </a:spcAft>
                <a:buFont typeface="+mj-lt"/>
                <a:buAutoNum type="arabicPeriod"/>
              </a:pPr>
              <a:r>
                <a:rPr lang="en-US" sz="1100">
                  <a:solidFill>
                    <a:srgbClr val="000000"/>
                  </a:solidFill>
                  <a:latin typeface="Lato"/>
                  <a:ea typeface="Lato"/>
                  <a:cs typeface="Lato"/>
                  <a:sym typeface="Lato"/>
                </a:rPr>
                <a:t>Work performed by staff previously graded C or D</a:t>
              </a:r>
            </a:p>
          </p:txBody>
        </p:sp>
      </p:grpSp>
      <p:sp>
        <p:nvSpPr>
          <p:cNvPr id="11" name="TextBox 11"/>
          <p:cNvSpPr txBox="1"/>
          <p:nvPr/>
        </p:nvSpPr>
        <p:spPr>
          <a:xfrm>
            <a:off x="921595" y="4458317"/>
            <a:ext cx="3143459" cy="2667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a:t>
            </a:r>
            <a:r>
              <a:rPr lang="en-US" sz="1100" b="1">
                <a:solidFill>
                  <a:srgbClr val="000000"/>
                </a:solidFill>
                <a:latin typeface="Lato Bold"/>
                <a:ea typeface="Lato Bold"/>
                <a:cs typeface="Lato Bold"/>
                <a:sym typeface="Lato Bold"/>
              </a:rPr>
              <a:t>ey audit quality indicators include:</a:t>
            </a:r>
          </a:p>
          <a:p>
            <a:pPr algn="l">
              <a:lnSpc>
                <a:spcPts val="1540"/>
              </a:lnSpc>
            </a:pPr>
            <a:endParaRPr lang="en-US" sz="1100" b="1">
              <a:solidFill>
                <a:srgbClr val="000000"/>
              </a:solidFill>
              <a:latin typeface="Lato Bold"/>
              <a:ea typeface="Lato Bold"/>
              <a:cs typeface="Lato Bold"/>
              <a:sym typeface="Lato Bold"/>
            </a:endParaRPr>
          </a:p>
          <a:p>
            <a:pPr marL="237491" lvl="1" indent="-118745" algn="l">
              <a:lnSpc>
                <a:spcPts val="1540"/>
              </a:lnSpc>
              <a:buFont typeface="Arial"/>
              <a:buChar char="•"/>
            </a:pPr>
            <a:r>
              <a:rPr lang="en-US" sz="1100">
                <a:solidFill>
                  <a:srgbClr val="000000"/>
                </a:solidFill>
                <a:latin typeface="Lato"/>
                <a:ea typeface="Lato"/>
                <a:cs typeface="Lato"/>
                <a:sym typeface="Lato"/>
              </a:rPr>
              <a:t>Archival of files within the required working days post-issuance of the audit opinion.</a:t>
            </a:r>
          </a:p>
          <a:p>
            <a:pPr marL="237491" lvl="1" indent="-118745" algn="l">
              <a:lnSpc>
                <a:spcPts val="1540"/>
              </a:lnSpc>
              <a:buFont typeface="Arial"/>
              <a:buChar char="•"/>
            </a:pPr>
            <a:r>
              <a:rPr lang="en-US" sz="1100">
                <a:solidFill>
                  <a:srgbClr val="000000"/>
                </a:solidFill>
                <a:latin typeface="Lato"/>
                <a:ea typeface="Lato"/>
                <a:cs typeface="Lato"/>
                <a:sym typeface="Lato"/>
              </a:rPr>
              <a:t>No significant departures from International Standards on Auditing (ISA).</a:t>
            </a:r>
          </a:p>
          <a:p>
            <a:pPr marL="237491" lvl="1" indent="-118745" algn="l">
              <a:lnSpc>
                <a:spcPts val="1540"/>
              </a:lnSpc>
              <a:buFont typeface="Arial"/>
              <a:buChar char="•"/>
            </a:pPr>
            <a:r>
              <a:rPr lang="en-US" sz="1100">
                <a:solidFill>
                  <a:srgbClr val="000000"/>
                </a:solidFill>
                <a:latin typeface="Lato"/>
                <a:ea typeface="Lato"/>
                <a:cs typeface="Lato"/>
                <a:sym typeface="Lato"/>
              </a:rPr>
              <a:t>No incorrect disclosures in financial statements.</a:t>
            </a:r>
          </a:p>
          <a:p>
            <a:pPr marL="237491" lvl="1" indent="-118745" algn="l">
              <a:lnSpc>
                <a:spcPts val="1540"/>
              </a:lnSpc>
              <a:buFont typeface="Arial"/>
              <a:buChar char="•"/>
            </a:pPr>
            <a:r>
              <a:rPr lang="en-US" sz="1100">
                <a:solidFill>
                  <a:srgbClr val="000000"/>
                </a:solidFill>
                <a:latin typeface="Lato"/>
                <a:ea typeface="Lato"/>
                <a:cs typeface="Lato"/>
                <a:sym typeface="Lato"/>
              </a:rPr>
              <a:t>Appropriately qualified audit staff at all levels, including auditor in charge and above.</a:t>
            </a:r>
          </a:p>
          <a:p>
            <a:pPr marL="237491" lvl="1" indent="-118745" algn="l">
              <a:lnSpc>
                <a:spcPts val="1540"/>
              </a:lnSpc>
              <a:buFont typeface="Arial"/>
              <a:buChar char="•"/>
            </a:pPr>
            <a:r>
              <a:rPr lang="en-US" sz="1100">
                <a:solidFill>
                  <a:srgbClr val="000000"/>
                </a:solidFill>
                <a:latin typeface="Lato"/>
                <a:ea typeface="Lato"/>
                <a:cs typeface="Lato"/>
                <a:sym typeface="Lato"/>
              </a:rPr>
              <a:t>Compliance with Continuing Professional Education requirements for senior audit staff.</a:t>
            </a:r>
          </a:p>
          <a:p>
            <a:pPr marL="237491" lvl="1" indent="-118745" algn="l">
              <a:lnSpc>
                <a:spcPts val="1540"/>
              </a:lnSpc>
              <a:buFont typeface="Arial"/>
              <a:buChar char="•"/>
            </a:pPr>
            <a:r>
              <a:rPr lang="en-US" sz="1100">
                <a:solidFill>
                  <a:srgbClr val="000000"/>
                </a:solidFill>
                <a:latin typeface="Lato"/>
                <a:ea typeface="Lato"/>
                <a:cs typeface="Lato"/>
                <a:sym typeface="Lato"/>
              </a:rPr>
              <a:t>A minimum of 10% of total engagement hours charged by managers and partners.</a:t>
            </a:r>
          </a:p>
        </p:txBody>
      </p:sp>
      <p:sp>
        <p:nvSpPr>
          <p:cNvPr id="12" name="TextBox 12"/>
          <p:cNvSpPr txBox="1"/>
          <p:nvPr/>
        </p:nvSpPr>
        <p:spPr>
          <a:xfrm>
            <a:off x="921595" y="7450328"/>
            <a:ext cx="6133751" cy="2667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Engagement File Reviews and Pre-Issuance “Hot Reviews”</a:t>
            </a:r>
          </a:p>
          <a:p>
            <a:pPr algn="l">
              <a:lnSpc>
                <a:spcPts val="1540"/>
              </a:lnSpc>
            </a:pPr>
            <a:r>
              <a:rPr lang="en-US" sz="1100">
                <a:solidFill>
                  <a:srgbClr val="000000"/>
                </a:solidFill>
                <a:latin typeface="Lato"/>
                <a:ea typeface="Lato"/>
                <a:cs typeface="Lato"/>
                <a:sym typeface="Lato"/>
              </a:rPr>
              <a:t>As part of our audit quality monitoring efforts, we conduct detailed reviews of engagement files. These reviews assess the appropriateness of key audit judgments and the adequacy of audit evidence. Following each review, we work closely with audit teams to formulate an action plan for addressing any deficiencies, ensuring that improvements are tracked over time.</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Our pre-issuance reviews, referred to internally as "hot reviews," offer real-time feedback on audits in progress. These reviews are focused on:</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Implementing new audit standards and policies.</a:t>
            </a:r>
          </a:p>
          <a:p>
            <a:pPr marL="237491" lvl="1" indent="-118745" algn="l">
              <a:lnSpc>
                <a:spcPts val="1540"/>
              </a:lnSpc>
              <a:buFont typeface="Arial"/>
              <a:buChar char="•"/>
            </a:pPr>
            <a:r>
              <a:rPr lang="en-US" sz="1100">
                <a:solidFill>
                  <a:srgbClr val="000000"/>
                </a:solidFill>
                <a:latin typeface="Lato"/>
                <a:ea typeface="Lato"/>
                <a:cs typeface="Lato"/>
                <a:sym typeface="Lato"/>
              </a:rPr>
              <a:t>Ensuring adherence to a risk-based audit methodology.</a:t>
            </a:r>
          </a:p>
          <a:p>
            <a:pPr marL="237491" lvl="1" indent="-118745" algn="l">
              <a:lnSpc>
                <a:spcPts val="1540"/>
              </a:lnSpc>
              <a:buFont typeface="Arial"/>
              <a:buChar char="•"/>
            </a:pPr>
            <a:r>
              <a:rPr lang="en-US" sz="1100">
                <a:solidFill>
                  <a:srgbClr val="000000"/>
                </a:solidFill>
                <a:latin typeface="Lato"/>
                <a:ea typeface="Lato"/>
                <a:cs typeface="Lato"/>
                <a:sym typeface="Lato"/>
              </a:rPr>
              <a:t>Addressing any recurring issues or improvements identified in previous audits.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2024, we completed 8 pre-issuance reviews.</a:t>
            </a:r>
          </a:p>
        </p:txBody>
      </p:sp>
      <p:sp>
        <p:nvSpPr>
          <p:cNvPr id="13" name="TextBox 16">
            <a:extLst>
              <a:ext uri="{FF2B5EF4-FFF2-40B4-BE49-F238E27FC236}">
                <a16:creationId xmlns:a16="http://schemas.microsoft.com/office/drawing/2014/main" id="{24F3667A-D091-6C81-42F8-8C2FCDFFA5F2}"/>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34</a:t>
            </a:fld>
            <a:endParaRPr lang="en-US" sz="999" b="1">
              <a:solidFill>
                <a:srgbClr val="A6A6A6"/>
              </a:solidFill>
              <a:latin typeface="Lato"/>
              <a:ea typeface="Lato"/>
              <a:cs typeface="Lato"/>
              <a:sym typeface="Lato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6305524" y="2593149"/>
            <a:ext cx="171613" cy="17161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5" name="TextBox 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6" name="Group 6"/>
          <p:cNvGrpSpPr/>
          <p:nvPr/>
        </p:nvGrpSpPr>
        <p:grpSpPr>
          <a:xfrm>
            <a:off x="6553924" y="2593149"/>
            <a:ext cx="171613" cy="17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8" name="TextBox 8"/>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9" name="Group 9"/>
          <p:cNvGrpSpPr/>
          <p:nvPr/>
        </p:nvGrpSpPr>
        <p:grpSpPr>
          <a:xfrm>
            <a:off x="6802324" y="2593149"/>
            <a:ext cx="171613" cy="1716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1" name="TextBox 1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2" name="Freeform 12"/>
          <p:cNvSpPr/>
          <p:nvPr/>
        </p:nvSpPr>
        <p:spPr>
          <a:xfrm>
            <a:off x="921595" y="3368711"/>
            <a:ext cx="6133751" cy="4196939"/>
          </a:xfrm>
          <a:custGeom>
            <a:avLst/>
            <a:gdLst/>
            <a:ahLst/>
            <a:cxnLst/>
            <a:rect l="l" t="t" r="r" b="b"/>
            <a:pathLst>
              <a:path w="6133751" h="4196939">
                <a:moveTo>
                  <a:pt x="0" y="0"/>
                </a:moveTo>
                <a:lnTo>
                  <a:pt x="6133751" y="0"/>
                </a:lnTo>
                <a:lnTo>
                  <a:pt x="6133751" y="4196939"/>
                </a:lnTo>
                <a:lnTo>
                  <a:pt x="0" y="4196939"/>
                </a:lnTo>
                <a:lnTo>
                  <a:pt x="0" y="0"/>
                </a:lnTo>
                <a:close/>
              </a:path>
            </a:pathLst>
          </a:custGeom>
          <a:blipFill>
            <a:blip r:embed="rId2"/>
            <a:stretch>
              <a:fillRect l="-2699"/>
            </a:stretch>
          </a:blipFill>
        </p:spPr>
        <p:txBody>
          <a:bodyPr/>
          <a:lstStyle/>
          <a:p>
            <a:endParaRPr lang="en-IN"/>
          </a:p>
        </p:txBody>
      </p:sp>
      <p:sp>
        <p:nvSpPr>
          <p:cNvPr id="13" name="TextBox 13"/>
          <p:cNvSpPr txBox="1"/>
          <p:nvPr/>
        </p:nvSpPr>
        <p:spPr>
          <a:xfrm>
            <a:off x="921595" y="457414"/>
            <a:ext cx="6133751" cy="1524635"/>
          </a:xfrm>
          <a:prstGeom prst="rect">
            <a:avLst/>
          </a:prstGeom>
        </p:spPr>
        <p:txBody>
          <a:bodyPr lIns="0" tIns="0" rIns="0" bIns="0" rtlCol="0" anchor="t">
            <a:spAutoFit/>
          </a:bodyPr>
          <a:lstStyle/>
          <a:p>
            <a:pPr algn="l">
              <a:lnSpc>
                <a:spcPts val="1540"/>
              </a:lnSpc>
            </a:pPr>
            <a:r>
              <a:rPr lang="en-US" sz="1100" b="1">
                <a:solidFill>
                  <a:srgbClr val="000000"/>
                </a:solidFill>
                <a:latin typeface="Lato Bold"/>
                <a:ea typeface="Lato Bold"/>
                <a:cs typeface="Lato Bold"/>
                <a:sym typeface="Lato Bold"/>
              </a:rPr>
              <a:t>Post-Issuance "Cold Reviews" and Continuous Improvement</a:t>
            </a:r>
          </a:p>
          <a:p>
            <a:pPr algn="l">
              <a:lnSpc>
                <a:spcPts val="1540"/>
              </a:lnSpc>
            </a:pPr>
            <a:r>
              <a:rPr lang="en-US" sz="1100">
                <a:solidFill>
                  <a:srgbClr val="000000"/>
                </a:solidFill>
                <a:latin typeface="Lato"/>
                <a:ea typeface="Lato"/>
                <a:cs typeface="Lato"/>
                <a:sym typeface="Lato"/>
              </a:rPr>
              <a:t>After the completion of audits, we conduct cold reviews to assess the effectiveness of the audit methodology, quality management procedures, and compliance with local laws. These reviews provide critical feedback on audit practices and help us identify areas where additional training may be needed.</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2024, we completed 13 post-issuance reviews, further reinforcing our commitment to continuously enhancing audit quality.</a:t>
            </a:r>
          </a:p>
        </p:txBody>
      </p:sp>
      <p:sp>
        <p:nvSpPr>
          <p:cNvPr id="14" name="TextBox 14"/>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6" name="TextBox 16"/>
          <p:cNvSpPr txBox="1"/>
          <p:nvPr/>
        </p:nvSpPr>
        <p:spPr>
          <a:xfrm>
            <a:off x="921595" y="7705392"/>
            <a:ext cx="6133704" cy="2096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At the network level, we perform engagement file reviews in collaboration with KNAV International Limited. These reviews are part of the firm’s broader Quality Management Review (QMR) program. Both the National Level Quality Management Team (NLQMT) and the Network Quality Management Team (QM) conduct these reviews, which provide valuable insights into the effectiveness of our audit methodologies across the global network.</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2024, we conducted 14 engagement file reviews as part of the network-level review process.</a:t>
            </a:r>
          </a:p>
          <a:p>
            <a:pPr algn="l">
              <a:lnSpc>
                <a:spcPts val="1540"/>
              </a:lnSpc>
            </a:pPr>
            <a:r>
              <a:rPr lang="en-US" sz="1100">
                <a:solidFill>
                  <a:srgbClr val="000000"/>
                </a:solidFill>
                <a:latin typeface="Lato"/>
                <a:ea typeface="Lato"/>
                <a:cs typeface="Lato"/>
                <a:sym typeface="Lato"/>
              </a:rPr>
              <a:t> </a:t>
            </a:r>
          </a:p>
          <a:p>
            <a:pPr algn="l">
              <a:lnSpc>
                <a:spcPts val="1540"/>
              </a:lnSpc>
            </a:pPr>
            <a:r>
              <a:rPr lang="en-US" sz="1100">
                <a:solidFill>
                  <a:srgbClr val="000000"/>
                </a:solidFill>
                <a:latin typeface="Lato"/>
                <a:ea typeface="Lato"/>
                <a:cs typeface="Lato"/>
                <a:sym typeface="Lato"/>
              </a:rPr>
              <a:t>Additionally, a systems review was conducted to evaluate our overall quality management system, resulting in a Grade A (Green Light) rating. This signifies that our system is fully compliant with international quality management standards.</a:t>
            </a:r>
          </a:p>
        </p:txBody>
      </p:sp>
      <p:sp>
        <p:nvSpPr>
          <p:cNvPr id="17" name="TextBox 17"/>
          <p:cNvSpPr txBox="1"/>
          <p:nvPr/>
        </p:nvSpPr>
        <p:spPr>
          <a:xfrm>
            <a:off x="921595" y="2502108"/>
            <a:ext cx="5156134" cy="67627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KNAV International Limited Quality Monitoring</a:t>
            </a:r>
          </a:p>
        </p:txBody>
      </p:sp>
      <p:sp>
        <p:nvSpPr>
          <p:cNvPr id="18" name="TextBox 16">
            <a:extLst>
              <a:ext uri="{FF2B5EF4-FFF2-40B4-BE49-F238E27FC236}">
                <a16:creationId xmlns:a16="http://schemas.microsoft.com/office/drawing/2014/main" id="{ECCEA745-2800-5EDF-4F28-2C3160DDCF89}"/>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35</a:t>
            </a:fld>
            <a:endParaRPr lang="en-US" sz="999" b="1">
              <a:solidFill>
                <a:srgbClr val="A6A6A6"/>
              </a:solidFill>
              <a:latin typeface="Lato"/>
              <a:ea typeface="Lato"/>
              <a:cs typeface="Lato"/>
              <a:sym typeface="Lato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4" name="AutoShape 4"/>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5" name="Group 5"/>
          <p:cNvGrpSpPr/>
          <p:nvPr/>
        </p:nvGrpSpPr>
        <p:grpSpPr>
          <a:xfrm>
            <a:off x="889527" y="8690529"/>
            <a:ext cx="6133704" cy="1215629"/>
            <a:chOff x="0" y="0"/>
            <a:chExt cx="8178272" cy="1620838"/>
          </a:xfrm>
        </p:grpSpPr>
        <p:sp>
          <p:nvSpPr>
            <p:cNvPr id="6" name="TextBox 6"/>
            <p:cNvSpPr txBox="1"/>
            <p:nvPr/>
          </p:nvSpPr>
          <p:spPr>
            <a:xfrm>
              <a:off x="0" y="613517"/>
              <a:ext cx="8178272" cy="1007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We take all complaints or allegations related to audit quality, professional standards, and regulatory compliance seriously. Our leadership maintains an open-door policy, allowing personnel to voice concerns without fear of retaliation. All complaints are thoroughly investigated and addressed in accordance with firm procedures, ensuring transparency and accountability.</a:t>
              </a:r>
            </a:p>
          </p:txBody>
        </p:sp>
        <p:grpSp>
          <p:nvGrpSpPr>
            <p:cNvPr id="7" name="Group 7"/>
            <p:cNvGrpSpPr/>
            <p:nvPr/>
          </p:nvGrpSpPr>
          <p:grpSpPr>
            <a:xfrm>
              <a:off x="7178571" y="108688"/>
              <a:ext cx="228817" cy="22881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9" name="TextBox 9"/>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0" name="Group 10"/>
            <p:cNvGrpSpPr/>
            <p:nvPr/>
          </p:nvGrpSpPr>
          <p:grpSpPr>
            <a:xfrm>
              <a:off x="7509772" y="108688"/>
              <a:ext cx="228817" cy="22881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2" name="TextBox 12"/>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13" name="Group 13"/>
            <p:cNvGrpSpPr/>
            <p:nvPr/>
          </p:nvGrpSpPr>
          <p:grpSpPr>
            <a:xfrm>
              <a:off x="7840972" y="108688"/>
              <a:ext cx="228817" cy="22881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15" name="TextBox 15"/>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16" name="TextBox 16"/>
            <p:cNvSpPr txBox="1"/>
            <p:nvPr/>
          </p:nvSpPr>
          <p:spPr>
            <a:xfrm>
              <a:off x="0" y="-9525"/>
              <a:ext cx="6874845" cy="4540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Complaints and Allegations Handling</a:t>
              </a:r>
            </a:p>
          </p:txBody>
        </p:sp>
      </p:grpSp>
      <p:grpSp>
        <p:nvGrpSpPr>
          <p:cNvPr id="17" name="Group 17"/>
          <p:cNvGrpSpPr/>
          <p:nvPr/>
        </p:nvGrpSpPr>
        <p:grpSpPr>
          <a:xfrm>
            <a:off x="889527" y="4860730"/>
            <a:ext cx="6133704" cy="3501629"/>
            <a:chOff x="0" y="0"/>
            <a:chExt cx="8178272" cy="4668838"/>
          </a:xfrm>
        </p:grpSpPr>
        <p:sp>
          <p:nvSpPr>
            <p:cNvPr id="18" name="TextBox 18"/>
            <p:cNvSpPr txBox="1"/>
            <p:nvPr/>
          </p:nvSpPr>
          <p:spPr>
            <a:xfrm>
              <a:off x="0" y="613517"/>
              <a:ext cx="8178272" cy="4055322"/>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commitment to regulatory compliance is further reinforced by external inspections conducted by bodies such as the PCAOB and AICPA. These inspections assess our adherence to professional standards and regulatory requirements, ensuring that our audit practices remain in line with industry expectations.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8.6.1 PCAOB Inspections</a:t>
              </a:r>
            </a:p>
            <a:p>
              <a:pPr algn="l">
                <a:lnSpc>
                  <a:spcPts val="1540"/>
                </a:lnSpc>
              </a:pPr>
              <a:r>
                <a:rPr lang="en-US" sz="1100">
                  <a:solidFill>
                    <a:srgbClr val="000000"/>
                  </a:solidFill>
                  <a:latin typeface="Lato"/>
                  <a:ea typeface="Lato"/>
                  <a:cs typeface="Lato"/>
                  <a:sym typeface="Lato"/>
                </a:rPr>
                <a:t>The Public Company Accounting Oversight Board (PCAOB) inspects registered public accounting firms to assess compliance with the Sarbanes-Oxley Act and related regulations. In September 2023, the PCAOB performed an inspection of our firm, focusing on audit quality control processes, policies, and audit documentation. </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b="1">
                  <a:solidFill>
                    <a:srgbClr val="000000"/>
                  </a:solidFill>
                  <a:latin typeface="Lato Bold"/>
                  <a:ea typeface="Lato Bold"/>
                  <a:cs typeface="Lato Bold"/>
                  <a:sym typeface="Lato Bold"/>
                </a:rPr>
                <a:t>8.6.2 AICPA Peer Reviews</a:t>
              </a:r>
            </a:p>
            <a:p>
              <a:pPr algn="l">
                <a:lnSpc>
                  <a:spcPts val="1540"/>
                </a:lnSpc>
              </a:pPr>
              <a:r>
                <a:rPr lang="en-US" sz="1100">
                  <a:solidFill>
                    <a:srgbClr val="000000"/>
                  </a:solidFill>
                  <a:latin typeface="Lato"/>
                  <a:ea typeface="Lato"/>
                  <a:cs typeface="Lato"/>
                  <a:sym typeface="Lato"/>
                </a:rPr>
                <a:t>The firm also participates in the AICPA National Peer Review Program, which requires a triennial review of our system of quality control for non-SEC accounting and auditing practice. Our most recent review, conducted for the year end March 31, 2024, resulted in a pass rating, continuing our track record of excellence in peer reviews.</a:t>
              </a:r>
            </a:p>
          </p:txBody>
        </p:sp>
        <p:grpSp>
          <p:nvGrpSpPr>
            <p:cNvPr id="19" name="Group 19"/>
            <p:cNvGrpSpPr/>
            <p:nvPr/>
          </p:nvGrpSpPr>
          <p:grpSpPr>
            <a:xfrm>
              <a:off x="7178571" y="108688"/>
              <a:ext cx="228817" cy="22881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1" name="TextBox 21"/>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22" name="Group 22"/>
            <p:cNvGrpSpPr/>
            <p:nvPr/>
          </p:nvGrpSpPr>
          <p:grpSpPr>
            <a:xfrm>
              <a:off x="7509772" y="108688"/>
              <a:ext cx="228817" cy="22881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4" name="TextBox 24"/>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25" name="Group 25"/>
            <p:cNvGrpSpPr/>
            <p:nvPr/>
          </p:nvGrpSpPr>
          <p:grpSpPr>
            <a:xfrm>
              <a:off x="7840972" y="108688"/>
              <a:ext cx="228817" cy="22881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27" name="TextBox 27"/>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28" name="TextBox 28"/>
            <p:cNvSpPr txBox="1"/>
            <p:nvPr/>
          </p:nvSpPr>
          <p:spPr>
            <a:xfrm>
              <a:off x="0" y="-9525"/>
              <a:ext cx="6874845" cy="4540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External Inspections and Compliance</a:t>
              </a:r>
            </a:p>
          </p:txBody>
        </p:sp>
      </p:grpSp>
      <p:grpSp>
        <p:nvGrpSpPr>
          <p:cNvPr id="29" name="Group 29"/>
          <p:cNvGrpSpPr/>
          <p:nvPr/>
        </p:nvGrpSpPr>
        <p:grpSpPr>
          <a:xfrm>
            <a:off x="921595" y="443882"/>
            <a:ext cx="6133704" cy="4204139"/>
            <a:chOff x="0" y="-9525"/>
            <a:chExt cx="8178272" cy="5605522"/>
          </a:xfrm>
        </p:grpSpPr>
        <p:sp>
          <p:nvSpPr>
            <p:cNvPr id="30" name="TextBox 30"/>
            <p:cNvSpPr txBox="1"/>
            <p:nvPr/>
          </p:nvSpPr>
          <p:spPr>
            <a:xfrm>
              <a:off x="0" y="613518"/>
              <a:ext cx="8178272" cy="4982479"/>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As part of our ongoing commitment to excellence, we have a grading system for engagement files, known as the GAAS score. This grading system is designed to encourage our professionals to maintain high standards of audit quality. We also place significant importance on the timely archival of engagement files, ensuring that this process is completed within the stipulated working days.</a:t>
              </a:r>
            </a:p>
            <a:p>
              <a:pPr algn="l">
                <a:lnSpc>
                  <a:spcPts val="1540"/>
                </a:lnSpc>
              </a:pPr>
              <a:endParaRPr lang="en-US" sz="1100">
                <a:solidFill>
                  <a:srgbClr val="000000"/>
                </a:solidFill>
                <a:latin typeface="Lato"/>
                <a:ea typeface="Lato"/>
                <a:cs typeface="Lato"/>
                <a:sym typeface="Lato"/>
              </a:endParaRPr>
            </a:p>
            <a:p>
              <a:r>
                <a:rPr lang="en-US" sz="1100">
                  <a:solidFill>
                    <a:srgbClr val="000000"/>
                  </a:solidFill>
                  <a:latin typeface="Lato"/>
                  <a:ea typeface="Lato"/>
                  <a:cs typeface="Lato"/>
                  <a:sym typeface="Lato"/>
                </a:rPr>
                <a:t>To acknowledge outstanding audit work, the Network launched the Audit Olympiad in 2022. This initiative recognizes engagement teams that have demonstrated exceptional audit quality. For Audit Olympiad 2024, a team of 12 independent senior audit professionals from KNAV network member firms, were the chief evaluators.</a:t>
              </a:r>
              <a:endParaRPr lang="en-US" sz="1100">
                <a:solidFill>
                  <a:srgbClr val="000000"/>
                </a:solidFill>
                <a:latin typeface="Lato"/>
                <a:ea typeface="Lato"/>
                <a:cs typeface="Lato"/>
              </a:endParaRPr>
            </a:p>
            <a:p>
              <a:pPr>
                <a:lnSpc>
                  <a:spcPts val="1540"/>
                </a:lnSpc>
              </a:pPr>
              <a:endParaRPr lang="en-US" sz="1100">
                <a:solidFill>
                  <a:srgbClr val="000000"/>
                </a:solidFill>
                <a:latin typeface="Lato"/>
                <a:ea typeface="Lato"/>
                <a:cs typeface="Lato"/>
                <a:sym typeface="Lato"/>
              </a:endParaRPr>
            </a:p>
            <a:p>
              <a:pPr>
                <a:lnSpc>
                  <a:spcPts val="1540"/>
                </a:lnSpc>
              </a:pPr>
              <a:r>
                <a:rPr lang="en-US" sz="1100">
                  <a:solidFill>
                    <a:srgbClr val="000000"/>
                  </a:solidFill>
                  <a:latin typeface="Lato"/>
                  <a:ea typeface="Lato"/>
                  <a:cs typeface="Lato"/>
                  <a:sym typeface="Lato"/>
                </a:rPr>
                <a:t>All audit engagements were divided into 6 categories, namely, PCAOB audits, broker-dealer audits and audits of Banking and Financing Sector clients, Employee Benefit Plan audits, audits of multinational companies, audit of private companies, and audits of Private Equity/Venture Capital owned companies. The judges had a total of 29 files for evaluation. The best engagement file under each category was recognized and awarded.</a:t>
              </a:r>
              <a:endParaRPr lang="en-US" sz="1100">
                <a:solidFill>
                  <a:srgbClr val="000000"/>
                </a:solidFill>
                <a:latin typeface="Lato"/>
                <a:ea typeface="Lato"/>
                <a:cs typeface="Lato"/>
              </a:endParaRPr>
            </a:p>
            <a:p>
              <a:pPr>
                <a:lnSpc>
                  <a:spcPts val="1540"/>
                </a:lnSpc>
              </a:pPr>
              <a:endParaRPr lang="en-US" sz="1100">
                <a:solidFill>
                  <a:srgbClr val="000000"/>
                </a:solidFill>
                <a:latin typeface="Lato"/>
                <a:ea typeface="Lato"/>
                <a:cs typeface="Lato"/>
              </a:endParaRPr>
            </a:p>
            <a:p>
              <a:pPr>
                <a:lnSpc>
                  <a:spcPts val="1540"/>
                </a:lnSpc>
              </a:pPr>
              <a:r>
                <a:rPr lang="en-US" sz="1100">
                  <a:solidFill>
                    <a:srgbClr val="000000"/>
                  </a:solidFill>
                  <a:latin typeface="Lato"/>
                  <a:ea typeface="Lato"/>
                  <a:cs typeface="Lato"/>
                </a:rPr>
                <a:t>The winning files then competed against each other and against country winners from other KNAV network member firms to establish the best global engagement file. A PCAOB audit file was among the top three best engagement files worldwide.</a:t>
              </a:r>
            </a:p>
            <a:p>
              <a:pPr>
                <a:lnSpc>
                  <a:spcPts val="1540"/>
                </a:lnSpc>
              </a:pPr>
              <a:endParaRPr lang="en-US" sz="1100">
                <a:latin typeface="Lato"/>
                <a:ea typeface="Lato"/>
                <a:cs typeface="Lato"/>
              </a:endParaRPr>
            </a:p>
          </p:txBody>
        </p:sp>
        <p:grpSp>
          <p:nvGrpSpPr>
            <p:cNvPr id="31" name="Group 31"/>
            <p:cNvGrpSpPr/>
            <p:nvPr/>
          </p:nvGrpSpPr>
          <p:grpSpPr>
            <a:xfrm>
              <a:off x="7178571" y="108688"/>
              <a:ext cx="228817" cy="22881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3" name="TextBox 33"/>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34" name="Group 34"/>
            <p:cNvGrpSpPr/>
            <p:nvPr/>
          </p:nvGrpSpPr>
          <p:grpSpPr>
            <a:xfrm>
              <a:off x="7509772" y="108688"/>
              <a:ext cx="228817" cy="228817"/>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6" name="TextBox 36"/>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grpSp>
          <p:nvGrpSpPr>
            <p:cNvPr id="37" name="Group 37"/>
            <p:cNvGrpSpPr/>
            <p:nvPr/>
          </p:nvGrpSpPr>
          <p:grpSpPr>
            <a:xfrm>
              <a:off x="7840972" y="108688"/>
              <a:ext cx="228817" cy="228817"/>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97F6"/>
              </a:solidFill>
            </p:spPr>
            <p:txBody>
              <a:bodyPr/>
              <a:lstStyle/>
              <a:p>
                <a:endParaRPr lang="en-IN"/>
              </a:p>
            </p:txBody>
          </p:sp>
          <p:sp>
            <p:nvSpPr>
              <p:cNvPr id="39" name="TextBox 39"/>
              <p:cNvSpPr txBox="1"/>
              <p:nvPr/>
            </p:nvSpPr>
            <p:spPr>
              <a:xfrm>
                <a:off x="76200" y="142875"/>
                <a:ext cx="660400" cy="593725"/>
              </a:xfrm>
              <a:prstGeom prst="rect">
                <a:avLst/>
              </a:prstGeom>
            </p:spPr>
            <p:txBody>
              <a:bodyPr lIns="39723" tIns="39723" rIns="39723" bIns="39723" rtlCol="0" anchor="ctr"/>
              <a:lstStyle/>
              <a:p>
                <a:pPr algn="ctr">
                  <a:lnSpc>
                    <a:spcPts val="550"/>
                  </a:lnSpc>
                </a:pPr>
                <a:endParaRPr/>
              </a:p>
            </p:txBody>
          </p:sp>
        </p:grpSp>
        <p:sp>
          <p:nvSpPr>
            <p:cNvPr id="40" name="TextBox 40"/>
            <p:cNvSpPr txBox="1"/>
            <p:nvPr/>
          </p:nvSpPr>
          <p:spPr>
            <a:xfrm>
              <a:off x="0" y="-9525"/>
              <a:ext cx="6874845" cy="454025"/>
            </a:xfrm>
            <a:prstGeom prst="rect">
              <a:avLst/>
            </a:prstGeom>
          </p:spPr>
          <p:txBody>
            <a:bodyPr lIns="0" tIns="0" rIns="0" bIns="0" rtlCol="0" anchor="t">
              <a:spAutoFit/>
            </a:bodyPr>
            <a:lstStyle/>
            <a:p>
              <a:pPr algn="l">
                <a:lnSpc>
                  <a:spcPts val="2640"/>
                </a:lnSpc>
              </a:pPr>
              <a:r>
                <a:rPr lang="en-US" sz="2200">
                  <a:solidFill>
                    <a:srgbClr val="0197F6"/>
                  </a:solidFill>
                  <a:latin typeface="Lato"/>
                  <a:ea typeface="Lato"/>
                  <a:cs typeface="Lato"/>
                  <a:sym typeface="Lato"/>
                </a:rPr>
                <a:t>Audit Olympiad 2024</a:t>
              </a:r>
            </a:p>
          </p:txBody>
        </p:sp>
      </p:grpSp>
      <p:sp>
        <p:nvSpPr>
          <p:cNvPr id="41" name="TextBox 16">
            <a:extLst>
              <a:ext uri="{FF2B5EF4-FFF2-40B4-BE49-F238E27FC236}">
                <a16:creationId xmlns:a16="http://schemas.microsoft.com/office/drawing/2014/main" id="{F5E2F463-3D06-5A00-1304-48485A3C9AA5}"/>
              </a:ext>
            </a:extLst>
          </p:cNvPr>
          <p:cNvSpPr txBox="1"/>
          <p:nvPr/>
        </p:nvSpPr>
        <p:spPr>
          <a:xfrm>
            <a:off x="6428552" y="10352534"/>
            <a:ext cx="609330" cy="152349"/>
          </a:xfrm>
          <a:prstGeom prst="rect">
            <a:avLst/>
          </a:prstGeom>
        </p:spPr>
        <p:txBody>
          <a:bodyPr wrap="squar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36</a:t>
            </a:fld>
            <a:endParaRPr lang="en-US" sz="999" b="1">
              <a:solidFill>
                <a:srgbClr val="A6A6A6"/>
              </a:solidFill>
              <a:latin typeface="Lato"/>
              <a:ea typeface="Lato"/>
              <a:cs typeface="Lato"/>
              <a:sym typeface="Lato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39982" y="3387957"/>
            <a:ext cx="425310" cy="4115"/>
            <a:chOff x="0" y="0"/>
            <a:chExt cx="425310" cy="4115"/>
          </a:xfrm>
        </p:grpSpPr>
        <p:sp>
          <p:nvSpPr>
            <p:cNvPr id="3" name="Freeform 3"/>
            <p:cNvSpPr/>
            <p:nvPr/>
          </p:nvSpPr>
          <p:spPr>
            <a:xfrm>
              <a:off x="0" y="0"/>
              <a:ext cx="425323" cy="4064"/>
            </a:xfrm>
            <a:custGeom>
              <a:avLst/>
              <a:gdLst/>
              <a:ahLst/>
              <a:cxnLst/>
              <a:rect l="l" t="t" r="r" b="b"/>
              <a:pathLst>
                <a:path w="425323" h="4064">
                  <a:moveTo>
                    <a:pt x="0" y="0"/>
                  </a:moveTo>
                  <a:lnTo>
                    <a:pt x="0" y="2032"/>
                  </a:lnTo>
                  <a:lnTo>
                    <a:pt x="0" y="0"/>
                  </a:lnTo>
                  <a:lnTo>
                    <a:pt x="425323" y="0"/>
                  </a:lnTo>
                  <a:lnTo>
                    <a:pt x="425323" y="2032"/>
                  </a:lnTo>
                  <a:lnTo>
                    <a:pt x="425323" y="4064"/>
                  </a:lnTo>
                  <a:lnTo>
                    <a:pt x="0" y="4064"/>
                  </a:lnTo>
                  <a:lnTo>
                    <a:pt x="0" y="2032"/>
                  </a:lnTo>
                  <a:lnTo>
                    <a:pt x="0" y="0"/>
                  </a:lnTo>
                  <a:moveTo>
                    <a:pt x="0" y="4064"/>
                  </a:moveTo>
                  <a:lnTo>
                    <a:pt x="0" y="0"/>
                  </a:lnTo>
                  <a:lnTo>
                    <a:pt x="425323" y="0"/>
                  </a:lnTo>
                  <a:lnTo>
                    <a:pt x="425323" y="4064"/>
                  </a:lnTo>
                  <a:lnTo>
                    <a:pt x="0" y="4064"/>
                  </a:lnTo>
                  <a:close/>
                </a:path>
              </a:pathLst>
            </a:custGeom>
            <a:solidFill>
              <a:srgbClr val="000000"/>
            </a:solidFill>
          </p:spPr>
          <p:txBody>
            <a:bodyPr/>
            <a:lstStyle/>
            <a:p>
              <a:endParaRPr lang="en-IN"/>
            </a:p>
          </p:txBody>
        </p:sp>
      </p:grpSp>
      <p:grpSp>
        <p:nvGrpSpPr>
          <p:cNvPr id="4" name="Group 4"/>
          <p:cNvGrpSpPr>
            <a:grpSpLocks noChangeAspect="1"/>
          </p:cNvGrpSpPr>
          <p:nvPr/>
        </p:nvGrpSpPr>
        <p:grpSpPr>
          <a:xfrm>
            <a:off x="539982" y="6733127"/>
            <a:ext cx="490547" cy="4115"/>
            <a:chOff x="0" y="0"/>
            <a:chExt cx="490550" cy="4115"/>
          </a:xfrm>
        </p:grpSpPr>
        <p:sp>
          <p:nvSpPr>
            <p:cNvPr id="5" name="Freeform 5"/>
            <p:cNvSpPr/>
            <p:nvPr/>
          </p:nvSpPr>
          <p:spPr>
            <a:xfrm>
              <a:off x="0" y="0"/>
              <a:ext cx="490601" cy="4064"/>
            </a:xfrm>
            <a:custGeom>
              <a:avLst/>
              <a:gdLst/>
              <a:ahLst/>
              <a:cxnLst/>
              <a:rect l="l" t="t" r="r" b="b"/>
              <a:pathLst>
                <a:path w="490601" h="4064">
                  <a:moveTo>
                    <a:pt x="0" y="0"/>
                  </a:moveTo>
                  <a:lnTo>
                    <a:pt x="0" y="2032"/>
                  </a:lnTo>
                  <a:lnTo>
                    <a:pt x="0" y="0"/>
                  </a:lnTo>
                  <a:lnTo>
                    <a:pt x="490601" y="0"/>
                  </a:lnTo>
                  <a:lnTo>
                    <a:pt x="490601" y="2032"/>
                  </a:lnTo>
                  <a:lnTo>
                    <a:pt x="490601" y="4064"/>
                  </a:lnTo>
                  <a:lnTo>
                    <a:pt x="0" y="4064"/>
                  </a:lnTo>
                  <a:lnTo>
                    <a:pt x="0" y="2032"/>
                  </a:lnTo>
                  <a:lnTo>
                    <a:pt x="0" y="0"/>
                  </a:lnTo>
                  <a:moveTo>
                    <a:pt x="0" y="4064"/>
                  </a:moveTo>
                  <a:lnTo>
                    <a:pt x="0" y="0"/>
                  </a:lnTo>
                  <a:lnTo>
                    <a:pt x="490601" y="0"/>
                  </a:lnTo>
                  <a:lnTo>
                    <a:pt x="490601" y="4064"/>
                  </a:lnTo>
                  <a:lnTo>
                    <a:pt x="0" y="4064"/>
                  </a:lnTo>
                  <a:close/>
                </a:path>
              </a:pathLst>
            </a:custGeom>
            <a:solidFill>
              <a:srgbClr val="000000"/>
            </a:solidFill>
          </p:spPr>
          <p:txBody>
            <a:bodyPr/>
            <a:lstStyle/>
            <a:p>
              <a:endParaRPr lang="en-IN"/>
            </a:p>
          </p:txBody>
        </p:sp>
      </p:grpSp>
      <p:grpSp>
        <p:nvGrpSpPr>
          <p:cNvPr id="6" name="Group 6"/>
          <p:cNvGrpSpPr>
            <a:grpSpLocks noChangeAspect="1"/>
          </p:cNvGrpSpPr>
          <p:nvPr/>
        </p:nvGrpSpPr>
        <p:grpSpPr>
          <a:xfrm>
            <a:off x="539982" y="4957667"/>
            <a:ext cx="519751" cy="4115"/>
            <a:chOff x="0" y="0"/>
            <a:chExt cx="519747" cy="4115"/>
          </a:xfrm>
        </p:grpSpPr>
        <p:sp>
          <p:nvSpPr>
            <p:cNvPr id="7" name="Freeform 7"/>
            <p:cNvSpPr/>
            <p:nvPr/>
          </p:nvSpPr>
          <p:spPr>
            <a:xfrm>
              <a:off x="0" y="0"/>
              <a:ext cx="519811" cy="4064"/>
            </a:xfrm>
            <a:custGeom>
              <a:avLst/>
              <a:gdLst/>
              <a:ahLst/>
              <a:cxnLst/>
              <a:rect l="l" t="t" r="r" b="b"/>
              <a:pathLst>
                <a:path w="519811" h="4064">
                  <a:moveTo>
                    <a:pt x="0" y="0"/>
                  </a:moveTo>
                  <a:lnTo>
                    <a:pt x="0" y="2032"/>
                  </a:lnTo>
                  <a:lnTo>
                    <a:pt x="0" y="0"/>
                  </a:lnTo>
                  <a:lnTo>
                    <a:pt x="519811" y="0"/>
                  </a:lnTo>
                  <a:lnTo>
                    <a:pt x="519811" y="2032"/>
                  </a:lnTo>
                  <a:lnTo>
                    <a:pt x="519811" y="4064"/>
                  </a:lnTo>
                  <a:lnTo>
                    <a:pt x="0" y="4064"/>
                  </a:lnTo>
                  <a:lnTo>
                    <a:pt x="0" y="2032"/>
                  </a:lnTo>
                  <a:lnTo>
                    <a:pt x="0" y="0"/>
                  </a:lnTo>
                  <a:moveTo>
                    <a:pt x="0" y="4064"/>
                  </a:moveTo>
                  <a:lnTo>
                    <a:pt x="0" y="0"/>
                  </a:lnTo>
                  <a:lnTo>
                    <a:pt x="519811" y="0"/>
                  </a:lnTo>
                  <a:lnTo>
                    <a:pt x="519811" y="4064"/>
                  </a:lnTo>
                  <a:lnTo>
                    <a:pt x="0" y="4064"/>
                  </a:lnTo>
                  <a:close/>
                </a:path>
              </a:pathLst>
            </a:custGeom>
            <a:solidFill>
              <a:srgbClr val="000000"/>
            </a:solidFill>
          </p:spPr>
          <p:txBody>
            <a:bodyPr/>
            <a:lstStyle/>
            <a:p>
              <a:endParaRPr lang="en-IN"/>
            </a:p>
          </p:txBody>
        </p:sp>
      </p:grpSp>
      <p:grpSp>
        <p:nvGrpSpPr>
          <p:cNvPr id="8" name="Group 8"/>
          <p:cNvGrpSpPr>
            <a:grpSpLocks noChangeAspect="1"/>
          </p:cNvGrpSpPr>
          <p:nvPr/>
        </p:nvGrpSpPr>
        <p:grpSpPr>
          <a:xfrm>
            <a:off x="539982" y="5742527"/>
            <a:ext cx="530457" cy="4115"/>
            <a:chOff x="0" y="0"/>
            <a:chExt cx="530454" cy="4115"/>
          </a:xfrm>
        </p:grpSpPr>
        <p:sp>
          <p:nvSpPr>
            <p:cNvPr id="9" name="Freeform 9"/>
            <p:cNvSpPr/>
            <p:nvPr/>
          </p:nvSpPr>
          <p:spPr>
            <a:xfrm>
              <a:off x="0" y="0"/>
              <a:ext cx="530479" cy="4064"/>
            </a:xfrm>
            <a:custGeom>
              <a:avLst/>
              <a:gdLst/>
              <a:ahLst/>
              <a:cxnLst/>
              <a:rect l="l" t="t" r="r" b="b"/>
              <a:pathLst>
                <a:path w="530479" h="4064">
                  <a:moveTo>
                    <a:pt x="0" y="0"/>
                  </a:moveTo>
                  <a:lnTo>
                    <a:pt x="0" y="2032"/>
                  </a:lnTo>
                  <a:lnTo>
                    <a:pt x="0" y="0"/>
                  </a:lnTo>
                  <a:lnTo>
                    <a:pt x="530479" y="0"/>
                  </a:lnTo>
                  <a:lnTo>
                    <a:pt x="530479" y="2032"/>
                  </a:lnTo>
                  <a:lnTo>
                    <a:pt x="530479" y="4064"/>
                  </a:lnTo>
                  <a:lnTo>
                    <a:pt x="0" y="4064"/>
                  </a:lnTo>
                  <a:lnTo>
                    <a:pt x="0" y="2032"/>
                  </a:lnTo>
                  <a:lnTo>
                    <a:pt x="0" y="0"/>
                  </a:lnTo>
                  <a:moveTo>
                    <a:pt x="0" y="4064"/>
                  </a:moveTo>
                  <a:lnTo>
                    <a:pt x="0" y="0"/>
                  </a:lnTo>
                  <a:lnTo>
                    <a:pt x="530479" y="0"/>
                  </a:lnTo>
                  <a:lnTo>
                    <a:pt x="530479" y="4064"/>
                  </a:lnTo>
                  <a:lnTo>
                    <a:pt x="0" y="4064"/>
                  </a:lnTo>
                  <a:close/>
                </a:path>
              </a:pathLst>
            </a:custGeom>
            <a:solidFill>
              <a:srgbClr val="000000"/>
            </a:solidFill>
          </p:spPr>
          <p:txBody>
            <a:bodyPr/>
            <a:lstStyle/>
            <a:p>
              <a:endParaRPr lang="en-IN"/>
            </a:p>
          </p:txBody>
        </p:sp>
      </p:grpSp>
      <p:grpSp>
        <p:nvGrpSpPr>
          <p:cNvPr id="10" name="Group 10"/>
          <p:cNvGrpSpPr>
            <a:grpSpLocks noChangeAspect="1"/>
          </p:cNvGrpSpPr>
          <p:nvPr/>
        </p:nvGrpSpPr>
        <p:grpSpPr>
          <a:xfrm>
            <a:off x="539982" y="4172807"/>
            <a:ext cx="574510" cy="4115"/>
            <a:chOff x="0" y="0"/>
            <a:chExt cx="574510" cy="4115"/>
          </a:xfrm>
        </p:grpSpPr>
        <p:sp>
          <p:nvSpPr>
            <p:cNvPr id="11" name="Freeform 11"/>
            <p:cNvSpPr/>
            <p:nvPr/>
          </p:nvSpPr>
          <p:spPr>
            <a:xfrm>
              <a:off x="0" y="0"/>
              <a:ext cx="574548" cy="4064"/>
            </a:xfrm>
            <a:custGeom>
              <a:avLst/>
              <a:gdLst/>
              <a:ahLst/>
              <a:cxnLst/>
              <a:rect l="l" t="t" r="r" b="b"/>
              <a:pathLst>
                <a:path w="574548" h="4064">
                  <a:moveTo>
                    <a:pt x="0" y="0"/>
                  </a:moveTo>
                  <a:lnTo>
                    <a:pt x="0" y="2032"/>
                  </a:lnTo>
                  <a:lnTo>
                    <a:pt x="0" y="0"/>
                  </a:lnTo>
                  <a:lnTo>
                    <a:pt x="574548" y="0"/>
                  </a:lnTo>
                  <a:lnTo>
                    <a:pt x="574548" y="2032"/>
                  </a:lnTo>
                  <a:lnTo>
                    <a:pt x="574548" y="4064"/>
                  </a:lnTo>
                  <a:lnTo>
                    <a:pt x="0" y="4064"/>
                  </a:lnTo>
                  <a:lnTo>
                    <a:pt x="0" y="2032"/>
                  </a:lnTo>
                  <a:lnTo>
                    <a:pt x="0" y="0"/>
                  </a:lnTo>
                  <a:moveTo>
                    <a:pt x="0" y="4064"/>
                  </a:moveTo>
                  <a:lnTo>
                    <a:pt x="0" y="0"/>
                  </a:lnTo>
                  <a:lnTo>
                    <a:pt x="574548" y="0"/>
                  </a:lnTo>
                  <a:lnTo>
                    <a:pt x="574548" y="4064"/>
                  </a:lnTo>
                  <a:lnTo>
                    <a:pt x="0" y="4064"/>
                  </a:lnTo>
                  <a:close/>
                </a:path>
              </a:pathLst>
            </a:custGeom>
            <a:solidFill>
              <a:srgbClr val="000000"/>
            </a:solidFill>
          </p:spPr>
          <p:txBody>
            <a:bodyPr/>
            <a:lstStyle/>
            <a:p>
              <a:endParaRPr lang="en-IN"/>
            </a:p>
          </p:txBody>
        </p:sp>
      </p:grpSp>
      <p:sp>
        <p:nvSpPr>
          <p:cNvPr id="12" name="Freeform 12"/>
          <p:cNvSpPr/>
          <p:nvPr/>
        </p:nvSpPr>
        <p:spPr>
          <a:xfrm>
            <a:off x="476507" y="387287"/>
            <a:ext cx="933850" cy="438560"/>
          </a:xfrm>
          <a:custGeom>
            <a:avLst/>
            <a:gdLst/>
            <a:ahLst/>
            <a:cxnLst/>
            <a:rect l="l" t="t" r="r" b="b"/>
            <a:pathLst>
              <a:path w="933850" h="438560">
                <a:moveTo>
                  <a:pt x="0" y="0"/>
                </a:moveTo>
                <a:lnTo>
                  <a:pt x="933850" y="0"/>
                </a:lnTo>
                <a:lnTo>
                  <a:pt x="933850" y="438559"/>
                </a:lnTo>
                <a:lnTo>
                  <a:pt x="0" y="438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13" name="Group 13"/>
          <p:cNvGrpSpPr>
            <a:grpSpLocks noChangeAspect="1"/>
          </p:cNvGrpSpPr>
          <p:nvPr/>
        </p:nvGrpSpPr>
        <p:grpSpPr>
          <a:xfrm>
            <a:off x="6164142" y="10215839"/>
            <a:ext cx="110795" cy="110604"/>
            <a:chOff x="0" y="0"/>
            <a:chExt cx="110795" cy="110604"/>
          </a:xfrm>
        </p:grpSpPr>
        <p:sp>
          <p:nvSpPr>
            <p:cNvPr id="14" name="Freeform 14"/>
            <p:cNvSpPr/>
            <p:nvPr/>
          </p:nvSpPr>
          <p:spPr>
            <a:xfrm>
              <a:off x="0" y="0"/>
              <a:ext cx="110744" cy="110617"/>
            </a:xfrm>
            <a:custGeom>
              <a:avLst/>
              <a:gdLst/>
              <a:ahLst/>
              <a:cxnLst/>
              <a:rect l="l" t="t" r="r" b="b"/>
              <a:pathLst>
                <a:path w="110744" h="110617">
                  <a:moveTo>
                    <a:pt x="55372" y="0"/>
                  </a:moveTo>
                  <a:cubicBezTo>
                    <a:pt x="24765" y="0"/>
                    <a:pt x="0" y="24765"/>
                    <a:pt x="0" y="55245"/>
                  </a:cubicBezTo>
                  <a:cubicBezTo>
                    <a:pt x="0" y="85725"/>
                    <a:pt x="24765" y="110617"/>
                    <a:pt x="55372" y="110617"/>
                  </a:cubicBezTo>
                  <a:cubicBezTo>
                    <a:pt x="85979" y="110617"/>
                    <a:pt x="110744" y="85852"/>
                    <a:pt x="110744" y="55245"/>
                  </a:cubicBezTo>
                  <a:cubicBezTo>
                    <a:pt x="110744" y="24638"/>
                    <a:pt x="85979" y="0"/>
                    <a:pt x="55372" y="0"/>
                  </a:cubicBezTo>
                  <a:moveTo>
                    <a:pt x="55372" y="105283"/>
                  </a:moveTo>
                  <a:cubicBezTo>
                    <a:pt x="27686" y="105283"/>
                    <a:pt x="5334" y="82931"/>
                    <a:pt x="5334" y="55245"/>
                  </a:cubicBezTo>
                  <a:cubicBezTo>
                    <a:pt x="5334" y="27559"/>
                    <a:pt x="27686" y="5334"/>
                    <a:pt x="55372" y="5334"/>
                  </a:cubicBezTo>
                  <a:cubicBezTo>
                    <a:pt x="83058" y="5334"/>
                    <a:pt x="105537" y="27686"/>
                    <a:pt x="105537" y="55245"/>
                  </a:cubicBezTo>
                  <a:cubicBezTo>
                    <a:pt x="105537" y="82804"/>
                    <a:pt x="83058" y="105283"/>
                    <a:pt x="55372" y="105283"/>
                  </a:cubicBezTo>
                  <a:moveTo>
                    <a:pt x="73279" y="74803"/>
                  </a:moveTo>
                  <a:cubicBezTo>
                    <a:pt x="74168" y="75946"/>
                    <a:pt x="73914" y="77597"/>
                    <a:pt x="72771" y="78486"/>
                  </a:cubicBezTo>
                  <a:cubicBezTo>
                    <a:pt x="59944" y="88138"/>
                    <a:pt x="41783" y="85471"/>
                    <a:pt x="32131" y="72771"/>
                  </a:cubicBezTo>
                  <a:cubicBezTo>
                    <a:pt x="22479" y="60071"/>
                    <a:pt x="25146" y="41783"/>
                    <a:pt x="37973" y="32258"/>
                  </a:cubicBezTo>
                  <a:cubicBezTo>
                    <a:pt x="48260" y="24511"/>
                    <a:pt x="62484" y="24511"/>
                    <a:pt x="72771" y="32258"/>
                  </a:cubicBezTo>
                  <a:cubicBezTo>
                    <a:pt x="73914" y="33147"/>
                    <a:pt x="74168" y="34798"/>
                    <a:pt x="73279" y="35941"/>
                  </a:cubicBezTo>
                  <a:cubicBezTo>
                    <a:pt x="72390" y="37084"/>
                    <a:pt x="70739" y="37338"/>
                    <a:pt x="69596" y="36449"/>
                  </a:cubicBezTo>
                  <a:cubicBezTo>
                    <a:pt x="59055" y="28575"/>
                    <a:pt x="44196" y="30734"/>
                    <a:pt x="36322" y="41148"/>
                  </a:cubicBezTo>
                  <a:cubicBezTo>
                    <a:pt x="28448" y="51562"/>
                    <a:pt x="30607" y="66421"/>
                    <a:pt x="41148" y="74295"/>
                  </a:cubicBezTo>
                  <a:cubicBezTo>
                    <a:pt x="49657" y="80645"/>
                    <a:pt x="61214" y="80645"/>
                    <a:pt x="69596" y="74295"/>
                  </a:cubicBezTo>
                  <a:cubicBezTo>
                    <a:pt x="70739" y="73406"/>
                    <a:pt x="72390" y="73660"/>
                    <a:pt x="73279" y="74803"/>
                  </a:cubicBezTo>
                </a:path>
              </a:pathLst>
            </a:custGeom>
            <a:solidFill>
              <a:srgbClr val="000000"/>
            </a:solidFill>
          </p:spPr>
          <p:txBody>
            <a:bodyPr/>
            <a:lstStyle/>
            <a:p>
              <a:endParaRPr lang="en-IN"/>
            </a:p>
          </p:txBody>
        </p:sp>
      </p:grpSp>
      <p:sp>
        <p:nvSpPr>
          <p:cNvPr id="15" name="TextBox 15"/>
          <p:cNvSpPr txBox="1"/>
          <p:nvPr/>
        </p:nvSpPr>
        <p:spPr>
          <a:xfrm>
            <a:off x="545582" y="10162232"/>
            <a:ext cx="3085186" cy="19621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US | India | Singapore | UK | Netherlands | Canada</a:t>
            </a:r>
          </a:p>
        </p:txBody>
      </p:sp>
      <p:sp>
        <p:nvSpPr>
          <p:cNvPr id="16" name="TextBox 16"/>
          <p:cNvSpPr txBox="1"/>
          <p:nvPr/>
        </p:nvSpPr>
        <p:spPr>
          <a:xfrm>
            <a:off x="539982" y="2982925"/>
            <a:ext cx="2506885" cy="783736"/>
          </a:xfrm>
          <a:prstGeom prst="rect">
            <a:avLst/>
          </a:prstGeom>
        </p:spPr>
        <p:txBody>
          <a:bodyPr lIns="0" tIns="0" rIns="0" bIns="0" rtlCol="0" anchor="t">
            <a:spAutoFit/>
          </a:bodyPr>
          <a:lstStyle/>
          <a:p>
            <a:pPr algn="l">
              <a:lnSpc>
                <a:spcPts val="1620"/>
              </a:lnSpc>
            </a:pPr>
            <a:r>
              <a:rPr lang="en-US" sz="1100">
                <a:solidFill>
                  <a:srgbClr val="000000"/>
                </a:solidFill>
                <a:latin typeface="Lato"/>
                <a:ea typeface="Lato"/>
                <a:cs typeface="Lato"/>
                <a:sym typeface="Lato"/>
              </a:rPr>
              <a:t>USA </a:t>
            </a:r>
            <a:r>
              <a:rPr lang="en-US" sz="1100">
                <a:solidFill>
                  <a:srgbClr val="000000"/>
                </a:solidFill>
                <a:latin typeface="Lato Light"/>
                <a:ea typeface="Lato Light"/>
                <a:cs typeface="Lato Light"/>
                <a:sym typeface="Lato Light"/>
              </a:rPr>
              <a:t>Atlanta One Lakeside Commons, Suite 850, 990 </a:t>
            </a:r>
          </a:p>
          <a:p>
            <a:pPr algn="l">
              <a:lnSpc>
                <a:spcPts val="1020"/>
              </a:lnSpc>
            </a:pPr>
            <a:r>
              <a:rPr lang="en-US" sz="1100">
                <a:solidFill>
                  <a:srgbClr val="000000"/>
                </a:solidFill>
                <a:latin typeface="Lato Light"/>
                <a:ea typeface="Lato Light"/>
                <a:cs typeface="Lato Light"/>
                <a:sym typeface="Lato Light"/>
              </a:rPr>
              <a:t>Hammond Drive NE, Atlanta, GA 30328</a:t>
            </a:r>
          </a:p>
        </p:txBody>
      </p:sp>
      <p:sp>
        <p:nvSpPr>
          <p:cNvPr id="17" name="TextBox 17"/>
          <p:cNvSpPr txBox="1"/>
          <p:nvPr/>
        </p:nvSpPr>
        <p:spPr>
          <a:xfrm>
            <a:off x="539982" y="3867569"/>
            <a:ext cx="2880331" cy="683971"/>
          </a:xfrm>
          <a:prstGeom prst="rect">
            <a:avLst/>
          </a:prstGeom>
        </p:spPr>
        <p:txBody>
          <a:bodyPr lIns="0" tIns="0" rIns="0" bIns="0" rtlCol="0" anchor="t">
            <a:spAutoFit/>
          </a:bodyPr>
          <a:lstStyle/>
          <a:p>
            <a:pPr algn="l">
              <a:lnSpc>
                <a:spcPts val="2750"/>
              </a:lnSpc>
            </a:pPr>
            <a:r>
              <a:rPr lang="en-US" sz="1100">
                <a:solidFill>
                  <a:srgbClr val="000000"/>
                </a:solidFill>
                <a:latin typeface="Lato Light"/>
                <a:ea typeface="Lato Light"/>
                <a:cs typeface="Lato Light"/>
                <a:sym typeface="Lato Light"/>
              </a:rPr>
              <a:t>New York</a:t>
            </a:r>
          </a:p>
          <a:p>
            <a:pPr algn="l">
              <a:lnSpc>
                <a:spcPts val="550"/>
              </a:lnSpc>
            </a:pPr>
            <a:r>
              <a:rPr lang="en-US" sz="1100">
                <a:solidFill>
                  <a:srgbClr val="000000"/>
                </a:solidFill>
                <a:latin typeface="Lato Light"/>
                <a:ea typeface="Lato Light"/>
                <a:cs typeface="Lato Light"/>
                <a:sym typeface="Lato Light"/>
              </a:rPr>
              <a:t>1177 6th Ave 5th Floor, New York, NY 10036, </a:t>
            </a:r>
          </a:p>
          <a:p>
            <a:pPr algn="l">
              <a:lnSpc>
                <a:spcPts val="2090"/>
              </a:lnSpc>
            </a:pPr>
            <a:r>
              <a:rPr lang="en-US" sz="1100">
                <a:solidFill>
                  <a:srgbClr val="000000"/>
                </a:solidFill>
                <a:latin typeface="Lato Light"/>
                <a:ea typeface="Lato Light"/>
                <a:cs typeface="Lato Light"/>
                <a:sym typeface="Lato Light"/>
              </a:rPr>
              <a:t>USA</a:t>
            </a:r>
          </a:p>
        </p:txBody>
      </p:sp>
      <p:sp>
        <p:nvSpPr>
          <p:cNvPr id="18" name="TextBox 18"/>
          <p:cNvSpPr txBox="1"/>
          <p:nvPr/>
        </p:nvSpPr>
        <p:spPr>
          <a:xfrm>
            <a:off x="539982" y="4652439"/>
            <a:ext cx="2821172" cy="683952"/>
          </a:xfrm>
          <a:prstGeom prst="rect">
            <a:avLst/>
          </a:prstGeom>
        </p:spPr>
        <p:txBody>
          <a:bodyPr lIns="0" tIns="0" rIns="0" bIns="0" rtlCol="0" anchor="t">
            <a:spAutoFit/>
          </a:bodyPr>
          <a:lstStyle/>
          <a:p>
            <a:pPr algn="l">
              <a:lnSpc>
                <a:spcPts val="2750"/>
              </a:lnSpc>
            </a:pPr>
            <a:r>
              <a:rPr lang="en-US" sz="1100">
                <a:solidFill>
                  <a:srgbClr val="000000"/>
                </a:solidFill>
                <a:latin typeface="Lato Light"/>
                <a:ea typeface="Lato Light"/>
                <a:cs typeface="Lato Light"/>
                <a:sym typeface="Lato Light"/>
              </a:rPr>
              <a:t>Houston</a:t>
            </a:r>
          </a:p>
          <a:p>
            <a:pPr algn="l">
              <a:lnSpc>
                <a:spcPts val="550"/>
              </a:lnSpc>
            </a:pPr>
            <a:r>
              <a:rPr lang="en-US" sz="1100">
                <a:solidFill>
                  <a:srgbClr val="000000"/>
                </a:solidFill>
                <a:latin typeface="Lato Light"/>
                <a:ea typeface="Lato Light"/>
                <a:cs typeface="Lato Light"/>
                <a:sym typeface="Lato Light"/>
              </a:rPr>
              <a:t>6430 Richmond Ave., Suite 120, Houston, TX </a:t>
            </a:r>
          </a:p>
          <a:p>
            <a:pPr algn="l">
              <a:lnSpc>
                <a:spcPts val="2090"/>
              </a:lnSpc>
            </a:pPr>
            <a:r>
              <a:rPr lang="en-US" sz="1100">
                <a:solidFill>
                  <a:srgbClr val="000000"/>
                </a:solidFill>
                <a:latin typeface="Lato Light"/>
                <a:ea typeface="Lato Light"/>
                <a:cs typeface="Lato Light"/>
                <a:sym typeface="Lato Light"/>
              </a:rPr>
              <a:t>77057-5908</a:t>
            </a:r>
          </a:p>
        </p:txBody>
      </p:sp>
      <p:sp>
        <p:nvSpPr>
          <p:cNvPr id="19" name="TextBox 19"/>
          <p:cNvSpPr txBox="1"/>
          <p:nvPr/>
        </p:nvSpPr>
        <p:spPr>
          <a:xfrm>
            <a:off x="539982" y="5437289"/>
            <a:ext cx="3062849" cy="683952"/>
          </a:xfrm>
          <a:prstGeom prst="rect">
            <a:avLst/>
          </a:prstGeom>
        </p:spPr>
        <p:txBody>
          <a:bodyPr lIns="0" tIns="0" rIns="0" bIns="0" rtlCol="0" anchor="t">
            <a:spAutoFit/>
          </a:bodyPr>
          <a:lstStyle/>
          <a:p>
            <a:pPr algn="l">
              <a:lnSpc>
                <a:spcPts val="2750"/>
              </a:lnSpc>
            </a:pPr>
            <a:r>
              <a:rPr lang="en-US" sz="1100">
                <a:solidFill>
                  <a:srgbClr val="000000"/>
                </a:solidFill>
                <a:latin typeface="Lato Light"/>
                <a:ea typeface="Lato Light"/>
                <a:cs typeface="Lato Light"/>
                <a:sym typeface="Lato Light"/>
              </a:rPr>
              <a:t>Bay Area</a:t>
            </a:r>
          </a:p>
          <a:p>
            <a:pPr algn="l">
              <a:lnSpc>
                <a:spcPts val="550"/>
              </a:lnSpc>
            </a:pPr>
            <a:r>
              <a:rPr lang="en-US" sz="1100">
                <a:solidFill>
                  <a:srgbClr val="000000"/>
                </a:solidFill>
                <a:latin typeface="Lato Light"/>
                <a:ea typeface="Lato Light"/>
                <a:cs typeface="Lato Light"/>
                <a:sym typeface="Lato Light"/>
              </a:rPr>
              <a:t>Bishop Ranch 3, 2603 Camino Ramon, Suite 200, </a:t>
            </a:r>
          </a:p>
          <a:p>
            <a:pPr algn="l">
              <a:lnSpc>
                <a:spcPts val="2090"/>
              </a:lnSpc>
            </a:pPr>
            <a:r>
              <a:rPr lang="en-US" sz="1100">
                <a:solidFill>
                  <a:srgbClr val="000000"/>
                </a:solidFill>
                <a:latin typeface="Lato Light"/>
                <a:ea typeface="Lato Light"/>
                <a:cs typeface="Lato Light"/>
                <a:sym typeface="Lato Light"/>
              </a:rPr>
              <a:t>San Ramon, CA 94583</a:t>
            </a:r>
          </a:p>
        </p:txBody>
      </p:sp>
      <p:sp>
        <p:nvSpPr>
          <p:cNvPr id="20" name="TextBox 20"/>
          <p:cNvSpPr txBox="1"/>
          <p:nvPr/>
        </p:nvSpPr>
        <p:spPr>
          <a:xfrm>
            <a:off x="539982" y="6223273"/>
            <a:ext cx="2829363" cy="888578"/>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India</a:t>
            </a:r>
          </a:p>
          <a:p>
            <a:pPr algn="l">
              <a:lnSpc>
                <a:spcPts val="550"/>
              </a:lnSpc>
            </a:pPr>
            <a:r>
              <a:rPr lang="en-US" sz="1100">
                <a:solidFill>
                  <a:srgbClr val="000000"/>
                </a:solidFill>
                <a:latin typeface="Lato Light"/>
                <a:ea typeface="Lato Light"/>
                <a:cs typeface="Lato Light"/>
                <a:sym typeface="Lato Light"/>
              </a:rPr>
              <a:t>Mumbai </a:t>
            </a:r>
          </a:p>
          <a:p>
            <a:pPr algn="l">
              <a:lnSpc>
                <a:spcPts val="2690"/>
              </a:lnSpc>
            </a:pPr>
            <a:r>
              <a:rPr lang="en-US" sz="1100">
                <a:solidFill>
                  <a:srgbClr val="000000"/>
                </a:solidFill>
                <a:latin typeface="Lato Light"/>
                <a:ea typeface="Lato Light"/>
                <a:cs typeface="Lato Light"/>
                <a:sym typeface="Lato Light"/>
              </a:rPr>
              <a:t>7th ﬂoor, Godrej BKC, Bandra Kurla Complex, </a:t>
            </a:r>
          </a:p>
          <a:p>
            <a:pPr algn="l">
              <a:lnSpc>
                <a:spcPts val="550"/>
              </a:lnSpc>
            </a:pPr>
            <a:r>
              <a:rPr lang="en-US" sz="1100">
                <a:solidFill>
                  <a:srgbClr val="000000"/>
                </a:solidFill>
                <a:latin typeface="Lato Light"/>
                <a:ea typeface="Lato Light"/>
                <a:cs typeface="Lato Light"/>
                <a:sym typeface="Lato Light"/>
              </a:rPr>
              <a:t>Mumbai 400051</a:t>
            </a:r>
          </a:p>
        </p:txBody>
      </p:sp>
      <p:sp>
        <p:nvSpPr>
          <p:cNvPr id="21" name="TextBox 21"/>
          <p:cNvSpPr txBox="1"/>
          <p:nvPr/>
        </p:nvSpPr>
        <p:spPr>
          <a:xfrm>
            <a:off x="6305369" y="10160422"/>
            <a:ext cx="751942" cy="19621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2025</a:t>
            </a:r>
          </a:p>
        </p:txBody>
      </p:sp>
      <p:sp>
        <p:nvSpPr>
          <p:cNvPr id="22" name="TextBox 22"/>
          <p:cNvSpPr txBox="1"/>
          <p:nvPr/>
        </p:nvSpPr>
        <p:spPr>
          <a:xfrm>
            <a:off x="3990432" y="2983192"/>
            <a:ext cx="3034779" cy="578044"/>
          </a:xfrm>
          <a:prstGeom prst="rect">
            <a:avLst/>
          </a:prstGeom>
        </p:spPr>
        <p:txBody>
          <a:bodyPr lIns="0" tIns="0" rIns="0" bIns="0" rtlCol="0" anchor="t">
            <a:spAutoFit/>
          </a:bodyPr>
          <a:lstStyle/>
          <a:p>
            <a:pPr algn="l">
              <a:lnSpc>
                <a:spcPts val="1620"/>
              </a:lnSpc>
            </a:pPr>
            <a:r>
              <a:rPr lang="en-US" sz="1100">
                <a:solidFill>
                  <a:srgbClr val="000000"/>
                </a:solidFill>
                <a:latin typeface="Lato"/>
                <a:ea typeface="Lato"/>
                <a:cs typeface="Lato"/>
                <a:sym typeface="Lato"/>
              </a:rPr>
              <a:t>Canada </a:t>
            </a:r>
            <a:r>
              <a:rPr lang="en-US" sz="1100">
                <a:solidFill>
                  <a:srgbClr val="000000"/>
                </a:solidFill>
                <a:latin typeface="Lato Light"/>
                <a:ea typeface="Lato Light"/>
                <a:cs typeface="Lato Light"/>
                <a:sym typeface="Lato Light"/>
              </a:rPr>
              <a:t>55 York Street, Suite 401, Toronto, ON M5J 1R7, </a:t>
            </a:r>
          </a:p>
          <a:p>
            <a:pPr algn="l">
              <a:lnSpc>
                <a:spcPts val="1019"/>
              </a:lnSpc>
            </a:pPr>
            <a:r>
              <a:rPr lang="en-US" sz="1100">
                <a:solidFill>
                  <a:srgbClr val="000000"/>
                </a:solidFill>
                <a:latin typeface="Lato Light"/>
                <a:ea typeface="Lato Light"/>
                <a:cs typeface="Lato Light"/>
                <a:sym typeface="Lato Light"/>
              </a:rPr>
              <a:t>Canada</a:t>
            </a:r>
          </a:p>
        </p:txBody>
      </p:sp>
      <p:sp>
        <p:nvSpPr>
          <p:cNvPr id="23" name="TextBox 23"/>
          <p:cNvSpPr txBox="1"/>
          <p:nvPr/>
        </p:nvSpPr>
        <p:spPr>
          <a:xfrm>
            <a:off x="3990432" y="3663258"/>
            <a:ext cx="3087557" cy="682819"/>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Singapore</a:t>
            </a:r>
          </a:p>
          <a:p>
            <a:pPr algn="l">
              <a:lnSpc>
                <a:spcPts val="550"/>
              </a:lnSpc>
            </a:pPr>
            <a:r>
              <a:rPr lang="en-US" sz="1100">
                <a:solidFill>
                  <a:srgbClr val="000000"/>
                </a:solidFill>
                <a:latin typeface="Lato Light"/>
                <a:ea typeface="Lato Light"/>
                <a:cs typeface="Lato Light"/>
                <a:sym typeface="Lato Light"/>
              </a:rPr>
              <a:t>1 North Bridge Road, High Street Centre, #21-08, </a:t>
            </a:r>
          </a:p>
          <a:p>
            <a:pPr algn="l">
              <a:lnSpc>
                <a:spcPts val="2090"/>
              </a:lnSpc>
            </a:pPr>
            <a:r>
              <a:rPr lang="en-US" sz="1100">
                <a:solidFill>
                  <a:srgbClr val="000000"/>
                </a:solidFill>
                <a:latin typeface="Lato Light"/>
                <a:ea typeface="Lato Light"/>
                <a:cs typeface="Lato Light"/>
                <a:sym typeface="Lato Light"/>
              </a:rPr>
              <a:t>Singapore 179094</a:t>
            </a:r>
          </a:p>
        </p:txBody>
      </p:sp>
      <p:sp>
        <p:nvSpPr>
          <p:cNvPr id="24" name="TextBox 24"/>
          <p:cNvSpPr txBox="1"/>
          <p:nvPr/>
        </p:nvSpPr>
        <p:spPr>
          <a:xfrm>
            <a:off x="3990432" y="4448089"/>
            <a:ext cx="2796731" cy="682819"/>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UK</a:t>
            </a:r>
          </a:p>
          <a:p>
            <a:pPr algn="l">
              <a:lnSpc>
                <a:spcPts val="550"/>
              </a:lnSpc>
            </a:pPr>
            <a:r>
              <a:rPr lang="en-US" sz="1100">
                <a:solidFill>
                  <a:srgbClr val="000000"/>
                </a:solidFill>
                <a:latin typeface="Lato Light"/>
                <a:ea typeface="Lato Light"/>
                <a:cs typeface="Lato Light"/>
                <a:sym typeface="Lato Light"/>
              </a:rPr>
              <a:t>Ground ﬂoor, Hygeia Building, 66-68 College </a:t>
            </a:r>
          </a:p>
          <a:p>
            <a:pPr algn="l">
              <a:lnSpc>
                <a:spcPts val="2090"/>
              </a:lnSpc>
            </a:pPr>
            <a:r>
              <a:rPr lang="en-US" sz="1100">
                <a:solidFill>
                  <a:srgbClr val="000000"/>
                </a:solidFill>
                <a:latin typeface="Lato Light"/>
                <a:ea typeface="Lato Light"/>
                <a:cs typeface="Lato Light"/>
                <a:sym typeface="Lato Light"/>
              </a:rPr>
              <a:t>Road, Harrow, Middlesex HA1 1BE</a:t>
            </a:r>
          </a:p>
        </p:txBody>
      </p:sp>
      <p:sp>
        <p:nvSpPr>
          <p:cNvPr id="25" name="TextBox 25"/>
          <p:cNvSpPr txBox="1"/>
          <p:nvPr/>
        </p:nvSpPr>
        <p:spPr>
          <a:xfrm>
            <a:off x="3990432" y="5232921"/>
            <a:ext cx="2462327" cy="682819"/>
          </a:xfrm>
          <a:prstGeom prst="rect">
            <a:avLst/>
          </a:prstGeom>
        </p:spPr>
        <p:txBody>
          <a:bodyPr lIns="0" tIns="0" rIns="0" bIns="0" rtlCol="0" anchor="t">
            <a:spAutoFit/>
          </a:bodyPr>
          <a:lstStyle/>
          <a:p>
            <a:pPr algn="l">
              <a:lnSpc>
                <a:spcPts val="2750"/>
              </a:lnSpc>
            </a:pPr>
            <a:r>
              <a:rPr lang="en-US" sz="1100">
                <a:solidFill>
                  <a:srgbClr val="000000"/>
                </a:solidFill>
                <a:latin typeface="Lato"/>
                <a:ea typeface="Lato"/>
                <a:cs typeface="Lato"/>
                <a:sym typeface="Lato"/>
              </a:rPr>
              <a:t>Netherlands</a:t>
            </a:r>
          </a:p>
          <a:p>
            <a:pPr algn="l">
              <a:lnSpc>
                <a:spcPts val="550"/>
              </a:lnSpc>
            </a:pPr>
            <a:r>
              <a:rPr lang="en-US" sz="1100">
                <a:solidFill>
                  <a:srgbClr val="000000"/>
                </a:solidFill>
                <a:latin typeface="Lato Light"/>
                <a:ea typeface="Lato Light"/>
                <a:cs typeface="Lato Light"/>
                <a:sym typeface="Lato Light"/>
              </a:rPr>
              <a:t>Fokkerstraat 12, 3833 LD Leusden, The </a:t>
            </a:r>
          </a:p>
          <a:p>
            <a:pPr algn="l">
              <a:lnSpc>
                <a:spcPts val="2090"/>
              </a:lnSpc>
            </a:pPr>
            <a:r>
              <a:rPr lang="en-US" sz="1100">
                <a:solidFill>
                  <a:srgbClr val="000000"/>
                </a:solidFill>
                <a:latin typeface="Lato Light"/>
                <a:ea typeface="Lato Light"/>
                <a:cs typeface="Lato Light"/>
                <a:sym typeface="Lato Light"/>
              </a:rPr>
              <a:t>Netherlands</a:t>
            </a:r>
          </a:p>
        </p:txBody>
      </p:sp>
      <p:sp>
        <p:nvSpPr>
          <p:cNvPr id="26" name="TextBox 26"/>
          <p:cNvSpPr txBox="1"/>
          <p:nvPr/>
        </p:nvSpPr>
        <p:spPr>
          <a:xfrm>
            <a:off x="539982" y="1178671"/>
            <a:ext cx="6525730" cy="1276350"/>
          </a:xfrm>
          <a:prstGeom prst="rect">
            <a:avLst/>
          </a:prstGeom>
        </p:spPr>
        <p:txBody>
          <a:bodyPr lIns="0" tIns="0" rIns="0" bIns="0" rtlCol="0" anchor="t">
            <a:spAutoFit/>
          </a:bodyPr>
          <a:lstStyle/>
          <a:p>
            <a:pPr algn="l">
              <a:lnSpc>
                <a:spcPts val="1440"/>
              </a:lnSpc>
            </a:pPr>
            <a:r>
              <a:rPr lang="en-US" sz="1200">
                <a:solidFill>
                  <a:srgbClr val="000000"/>
                </a:solidFill>
                <a:latin typeface="Lato Light"/>
                <a:ea typeface="Lato Light"/>
                <a:cs typeface="Lato Light"/>
                <a:sym typeface="Lato Light"/>
              </a:rPr>
              <a:t>KNAV has charted a course to be one of the world’s leading accounting and consulting ﬁrms over the last two decades. We provide an expansive suite of public accounting services including accounting, assurance, taxation, international transfer pricing, global risk consulting, and business advisory services. With over 550+ professionals in 6 countries, our team combines local insights with global expertise to design powerful strategies and help our clients stay ahead of the curve. Our commitment to customer service, integrity, and innovation makes us the best choice for businesses of all sizes.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Freeform 3"/>
          <p:cNvSpPr/>
          <p:nvPr/>
        </p:nvSpPr>
        <p:spPr>
          <a:xfrm>
            <a:off x="921595" y="1386024"/>
            <a:ext cx="6133704" cy="3098352"/>
          </a:xfrm>
          <a:custGeom>
            <a:avLst/>
            <a:gdLst/>
            <a:ahLst/>
            <a:cxnLst/>
            <a:rect l="l" t="t" r="r" b="b"/>
            <a:pathLst>
              <a:path w="6133704" h="3098352">
                <a:moveTo>
                  <a:pt x="0" y="0"/>
                </a:moveTo>
                <a:lnTo>
                  <a:pt x="6133705" y="0"/>
                </a:lnTo>
                <a:lnTo>
                  <a:pt x="6133705" y="3098351"/>
                </a:lnTo>
                <a:lnTo>
                  <a:pt x="0" y="3098351"/>
                </a:lnTo>
                <a:lnTo>
                  <a:pt x="0" y="0"/>
                </a:lnTo>
                <a:close/>
              </a:path>
            </a:pathLst>
          </a:custGeom>
          <a:blipFill>
            <a:blip r:embed="rId2"/>
            <a:stretch>
              <a:fillRect l="-6103" t="-22872" r="-17149" b="-39692"/>
            </a:stretch>
          </a:blipFill>
        </p:spPr>
        <p:txBody>
          <a:bodyPr/>
          <a:lstStyle/>
          <a:p>
            <a:endParaRPr lang="en-IN"/>
          </a:p>
        </p:txBody>
      </p:sp>
      <p:sp>
        <p:nvSpPr>
          <p:cNvPr id="4" name="TextBox 4"/>
          <p:cNvSpPr txBox="1"/>
          <p:nvPr/>
        </p:nvSpPr>
        <p:spPr>
          <a:xfrm>
            <a:off x="921595" y="4679656"/>
            <a:ext cx="6133704" cy="5334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Welcome to the KNAV CPA LLP (KNAV) 2024 Audit Quality Report.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We are honored to present this report, highlighting our ongoing dedication to delivering high-quality audits and reinforcing the strength of our quality control and management systems. As independent auditors, we understand the critical trust our stakeholders place in us, particularly in an era of increased scrutiny and evolving regulatory demands. In today’s complex and ever-changing economic environment, our role in providing transparency and confidence in financial reporting has never been more vital.</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Audit quality is at the heart of our mission. Our commitment to delivering audits that are not only thorough but also independent continues to drive our actions and decisions. As the regulatory landscape continues to tighten and new economic pressures emerge, we recognize the increasing responsibility placed on KNAV to provide clarity and reliability in financial reporting. Despite the challenges brought on by geopolitical uncertainties and regulatory shifts, our audit teams have consistently adapted and delivered, ensuring we meet the highest professional standards.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For the past few years, the integration of technology and artificial intelligence (AI) has been the basis of our audit process. From enhanced data analytics to automating routine tasks, technology is transforming how KNAV conducts audits, increasing both efficiency and accuracy. However, while technology continues to redefine audit methodologies, we remain steadfast in our belief that the foundation of an effective audit is built on human judgment, ethics, and professional integrity.</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In a year marked by rapid technological advancements and rising regulatory expectations, we have placed a premium on the continuous development of our team. Through ongoing training and professional development initiatives, our team members are well-equipped to navigate the complexities of audit. The flexibility provided by our hybrid work model has allowed us to maintain productivity while embracing new ways of working, empowering our people to remain agile and responsive in the face of change.</a:t>
            </a:r>
          </a:p>
        </p:txBody>
      </p:sp>
      <p:sp>
        <p:nvSpPr>
          <p:cNvPr id="5" name="TextBox 5"/>
          <p:cNvSpPr txBox="1"/>
          <p:nvPr/>
        </p:nvSpPr>
        <p:spPr>
          <a:xfrm>
            <a:off x="921595" y="485989"/>
            <a:ext cx="6133754" cy="742950"/>
          </a:xfrm>
          <a:prstGeom prst="rect">
            <a:avLst/>
          </a:prstGeom>
        </p:spPr>
        <p:txBody>
          <a:bodyPr lIns="0" tIns="0" rIns="0" bIns="0" rtlCol="0" anchor="t">
            <a:spAutoFit/>
          </a:bodyPr>
          <a:lstStyle/>
          <a:p>
            <a:pPr algn="l">
              <a:lnSpc>
                <a:spcPts val="2999"/>
              </a:lnSpc>
            </a:pPr>
            <a:r>
              <a:rPr lang="en-US" sz="2499" b="1">
                <a:solidFill>
                  <a:srgbClr val="0197F6"/>
                </a:solidFill>
                <a:latin typeface="Lato Bold"/>
                <a:ea typeface="Lato Bold"/>
                <a:cs typeface="Lato Bold"/>
                <a:sym typeface="Lato Bold"/>
              </a:rPr>
              <a:t>Partnering in Trust: Our Commitment to Audit Quality and Ethics</a:t>
            </a:r>
          </a:p>
        </p:txBody>
      </p:sp>
      <p:sp>
        <p:nvSpPr>
          <p:cNvPr id="6" name="TextBox 6"/>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8" name="TextBox 16">
            <a:extLst>
              <a:ext uri="{FF2B5EF4-FFF2-40B4-BE49-F238E27FC236}">
                <a16:creationId xmlns:a16="http://schemas.microsoft.com/office/drawing/2014/main" id="{6DE180FD-BE07-145E-2DC4-1DBB6AC384AF}"/>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4</a:t>
            </a:fld>
            <a:endParaRPr lang="en-US" sz="999" b="1">
              <a:solidFill>
                <a:srgbClr val="A6A6A6"/>
              </a:solidFill>
              <a:latin typeface="Lato"/>
              <a:ea typeface="Lato"/>
              <a:cs typeface="Lato"/>
              <a:sym typeface="Lato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1595" y="457414"/>
            <a:ext cx="6133704" cy="5144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As auditors, KNAV remains accountable to the public interest. We are committed to upholding the highest ethical standards. Our adherence to the principles of independence—both in fact and appearance—continues to be a guiding force in our decision-making and client relationships. Our approach to risk management is rooted in a "tone at the top" that prioritizes transparency, accountability, and ethical conduct in every engagement.</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This report also reflects our implementation of the International Standards on Quality Management (ISQM), demonstrating our dedication to ensuring that our quality management systems are both robust and proactive. We are committed to maintaining the highest levels of audit quality through continuous improvement, rigorous performance monitoring, and comprehensive risk management strategies.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The efforts of our audit quality and risk management teams, now in their tenth year, continue to provide invaluable guidance, helping us navigate the complexities of the audit landscape and ensuring that we remain compliant with the latest regulatory requirements.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At KNAV, we strive to be recognized as a firm that leads with integrity, innovation, and a firm commitment to audit quality. We understand that the world around us is changing, and we remain focused on adapting to these changes, whether through technological advancements, heightened regulatory compliance, or a constant dedication to ethics and quality.</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As we continue to build a culture of excellence, KNAV remains committed to contributing to an improved working world through the delivery of high-quality audits providing stakeholders with the clarity, trust, and assurance they need.</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Thank you for placing your trust in us. We are grateful for your continued support as we work to set new standards of excellence in audit quality.</a:t>
            </a:r>
          </a:p>
        </p:txBody>
      </p:sp>
      <p:sp>
        <p:nvSpPr>
          <p:cNvPr id="3" name="AutoShape 3"/>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4" name="TextBox 4"/>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grpSp>
        <p:nvGrpSpPr>
          <p:cNvPr id="6" name="Group 6"/>
          <p:cNvGrpSpPr/>
          <p:nvPr/>
        </p:nvGrpSpPr>
        <p:grpSpPr>
          <a:xfrm>
            <a:off x="921595" y="6073135"/>
            <a:ext cx="6638405" cy="3619274"/>
            <a:chOff x="0" y="0"/>
            <a:chExt cx="2379054" cy="1297066"/>
          </a:xfrm>
        </p:grpSpPr>
        <p:sp>
          <p:nvSpPr>
            <p:cNvPr id="7" name="Freeform 7"/>
            <p:cNvSpPr/>
            <p:nvPr/>
          </p:nvSpPr>
          <p:spPr>
            <a:xfrm>
              <a:off x="0" y="0"/>
              <a:ext cx="2379054" cy="1297066"/>
            </a:xfrm>
            <a:custGeom>
              <a:avLst/>
              <a:gdLst/>
              <a:ahLst/>
              <a:cxnLst/>
              <a:rect l="l" t="t" r="r" b="b"/>
              <a:pathLst>
                <a:path w="2379054" h="1297066">
                  <a:moveTo>
                    <a:pt x="0" y="0"/>
                  </a:moveTo>
                  <a:lnTo>
                    <a:pt x="2379054" y="0"/>
                  </a:lnTo>
                  <a:lnTo>
                    <a:pt x="2379054" y="1297066"/>
                  </a:lnTo>
                  <a:lnTo>
                    <a:pt x="0" y="1297066"/>
                  </a:lnTo>
                  <a:close/>
                </a:path>
              </a:pathLst>
            </a:custGeom>
            <a:solidFill>
              <a:srgbClr val="0197F6"/>
            </a:solidFill>
          </p:spPr>
          <p:txBody>
            <a:bodyPr/>
            <a:lstStyle/>
            <a:p>
              <a:endParaRPr lang="en-IN"/>
            </a:p>
          </p:txBody>
        </p:sp>
        <p:sp>
          <p:nvSpPr>
            <p:cNvPr id="8" name="TextBox 8"/>
            <p:cNvSpPr txBox="1"/>
            <p:nvPr/>
          </p:nvSpPr>
          <p:spPr>
            <a:xfrm>
              <a:off x="0" y="66675"/>
              <a:ext cx="2379054" cy="1230391"/>
            </a:xfrm>
            <a:prstGeom prst="rect">
              <a:avLst/>
            </a:prstGeom>
          </p:spPr>
          <p:txBody>
            <a:bodyPr lIns="50800" tIns="50800" rIns="50800" bIns="50800" rtlCol="0" anchor="ctr"/>
            <a:lstStyle/>
            <a:p>
              <a:pPr algn="ctr">
                <a:lnSpc>
                  <a:spcPts val="550"/>
                </a:lnSpc>
              </a:pPr>
              <a:endParaRPr/>
            </a:p>
          </p:txBody>
        </p:sp>
      </p:grpSp>
      <p:grpSp>
        <p:nvGrpSpPr>
          <p:cNvPr id="9" name="Group 9"/>
          <p:cNvGrpSpPr/>
          <p:nvPr/>
        </p:nvGrpSpPr>
        <p:grpSpPr>
          <a:xfrm>
            <a:off x="1724565" y="6574221"/>
            <a:ext cx="5032466" cy="2990042"/>
            <a:chOff x="0" y="0"/>
            <a:chExt cx="6709954" cy="3986723"/>
          </a:xfrm>
        </p:grpSpPr>
        <p:grpSp>
          <p:nvGrpSpPr>
            <p:cNvPr id="10" name="Group 10"/>
            <p:cNvGrpSpPr/>
            <p:nvPr/>
          </p:nvGrpSpPr>
          <p:grpSpPr>
            <a:xfrm>
              <a:off x="217353" y="0"/>
              <a:ext cx="2453520" cy="2453520"/>
              <a:chOff x="0" y="0"/>
              <a:chExt cx="812800" cy="812800"/>
            </a:xfrm>
          </p:grpSpPr>
          <p:sp>
            <p:nvSpPr>
              <p:cNvPr id="11" name="Freeform 11"/>
              <p:cNvSpPr/>
              <p:nvPr/>
            </p:nvSpPr>
            <p:spPr>
              <a:xfrm>
                <a:off x="0" y="0"/>
                <a:ext cx="812800" cy="812800"/>
              </a:xfrm>
              <a:custGeom>
                <a:avLst/>
                <a:gdLst/>
                <a:ahLst/>
                <a:cxnLst/>
                <a:rect l="l" t="t" r="r" b="b"/>
                <a:pathLst>
                  <a:path w="812800" h="812800">
                    <a:moveTo>
                      <a:pt x="46280" y="0"/>
                    </a:moveTo>
                    <a:lnTo>
                      <a:pt x="766520" y="0"/>
                    </a:lnTo>
                    <a:cubicBezTo>
                      <a:pt x="778794" y="0"/>
                      <a:pt x="790566" y="4876"/>
                      <a:pt x="799245" y="13555"/>
                    </a:cubicBezTo>
                    <a:cubicBezTo>
                      <a:pt x="807924" y="22234"/>
                      <a:pt x="812800" y="34006"/>
                      <a:pt x="812800" y="46280"/>
                    </a:cubicBezTo>
                    <a:lnTo>
                      <a:pt x="812800" y="766520"/>
                    </a:lnTo>
                    <a:cubicBezTo>
                      <a:pt x="812800" y="778794"/>
                      <a:pt x="807924" y="790566"/>
                      <a:pt x="799245" y="799245"/>
                    </a:cubicBezTo>
                    <a:cubicBezTo>
                      <a:pt x="790566" y="807924"/>
                      <a:pt x="778794" y="812800"/>
                      <a:pt x="766520" y="812800"/>
                    </a:cubicBezTo>
                    <a:lnTo>
                      <a:pt x="46280" y="812800"/>
                    </a:lnTo>
                    <a:cubicBezTo>
                      <a:pt x="34006" y="812800"/>
                      <a:pt x="22234" y="807924"/>
                      <a:pt x="13555" y="799245"/>
                    </a:cubicBezTo>
                    <a:cubicBezTo>
                      <a:pt x="4876" y="790566"/>
                      <a:pt x="0" y="778794"/>
                      <a:pt x="0" y="766520"/>
                    </a:cubicBezTo>
                    <a:lnTo>
                      <a:pt x="0" y="46280"/>
                    </a:lnTo>
                    <a:cubicBezTo>
                      <a:pt x="0" y="34006"/>
                      <a:pt x="4876" y="22234"/>
                      <a:pt x="13555" y="13555"/>
                    </a:cubicBezTo>
                    <a:cubicBezTo>
                      <a:pt x="22234" y="4876"/>
                      <a:pt x="34006" y="0"/>
                      <a:pt x="46280" y="0"/>
                    </a:cubicBezTo>
                    <a:close/>
                  </a:path>
                </a:pathLst>
              </a:custGeom>
              <a:blipFill>
                <a:blip r:embed="rId2"/>
                <a:stretch>
                  <a:fillRect l="-141476" t="-21624" r="-25152" b="-55683"/>
                </a:stretch>
              </a:blipFill>
            </p:spPr>
            <p:txBody>
              <a:bodyPr/>
              <a:lstStyle/>
              <a:p>
                <a:endParaRPr lang="en-IN"/>
              </a:p>
            </p:txBody>
          </p:sp>
        </p:grpSp>
        <p:sp>
          <p:nvSpPr>
            <p:cNvPr id="12" name="TextBox 12"/>
            <p:cNvSpPr txBox="1"/>
            <p:nvPr/>
          </p:nvSpPr>
          <p:spPr>
            <a:xfrm>
              <a:off x="0" y="2607456"/>
              <a:ext cx="3027598" cy="1379267"/>
            </a:xfrm>
            <a:prstGeom prst="rect">
              <a:avLst/>
            </a:prstGeom>
          </p:spPr>
          <p:txBody>
            <a:bodyPr lIns="0" tIns="0" rIns="0" bIns="0" rtlCol="0" anchor="t">
              <a:spAutoFit/>
            </a:bodyPr>
            <a:lstStyle/>
            <a:p>
              <a:pPr algn="ctr">
                <a:lnSpc>
                  <a:spcPts val="1679"/>
                </a:lnSpc>
              </a:pPr>
              <a:r>
                <a:rPr lang="en-US" sz="1200" b="1">
                  <a:solidFill>
                    <a:srgbClr val="FFFFFF"/>
                  </a:solidFill>
                  <a:latin typeface="Lato Bold"/>
                  <a:ea typeface="Lato Bold"/>
                  <a:cs typeface="Lato Bold"/>
                  <a:sym typeface="Lato Bold"/>
                </a:rPr>
                <a:t>Atul Deshmukh</a:t>
              </a:r>
            </a:p>
            <a:p>
              <a:pPr algn="ctr">
                <a:lnSpc>
                  <a:spcPts val="1260"/>
                </a:lnSpc>
              </a:pPr>
              <a:r>
                <a:rPr lang="en-US" sz="900">
                  <a:solidFill>
                    <a:srgbClr val="FFFFFF"/>
                  </a:solidFill>
                  <a:latin typeface="Lato"/>
                  <a:ea typeface="Lato"/>
                  <a:cs typeface="Lato"/>
                  <a:sym typeface="Lato"/>
                </a:rPr>
                <a:t>Partner</a:t>
              </a:r>
              <a:endParaRPr lang="en-US" sz="900">
                <a:solidFill>
                  <a:srgbClr val="FFFFFF"/>
                </a:solidFill>
                <a:latin typeface="Lato"/>
                <a:ea typeface="Lato"/>
                <a:cs typeface="Lato"/>
              </a:endParaRPr>
            </a:p>
            <a:p>
              <a:pPr algn="ctr">
                <a:lnSpc>
                  <a:spcPts val="1260"/>
                </a:lnSpc>
              </a:pPr>
              <a:r>
                <a:rPr lang="en-US" sz="900">
                  <a:solidFill>
                    <a:srgbClr val="FFFFFF"/>
                  </a:solidFill>
                  <a:latin typeface="Lato"/>
                  <a:ea typeface="Lato"/>
                  <a:cs typeface="Lato"/>
                  <a:sym typeface="Lato"/>
                </a:rPr>
                <a:t>International Assurance &amp;</a:t>
              </a:r>
              <a:r>
                <a:rPr lang="en-US" sz="900">
                  <a:solidFill>
                    <a:srgbClr val="FFFFFF"/>
                  </a:solidFill>
                  <a:latin typeface="Lato"/>
                  <a:ea typeface="Lato"/>
                  <a:cs typeface="Lato"/>
                </a:rPr>
                <a:t> Accounting Advisory</a:t>
              </a:r>
              <a:br>
                <a:rPr lang="en-US" sz="900">
                  <a:solidFill>
                    <a:srgbClr val="FFFFFF"/>
                  </a:solidFill>
                  <a:latin typeface="Lato"/>
                  <a:ea typeface="Lato"/>
                  <a:cs typeface="Lato"/>
                </a:rPr>
              </a:br>
              <a:r>
                <a:rPr lang="en-US" sz="900">
                  <a:solidFill>
                    <a:srgbClr val="FFFFFF"/>
                  </a:solidFill>
                  <a:latin typeface="Lato"/>
                  <a:ea typeface="Lato"/>
                  <a:cs typeface="Lato"/>
                </a:rPr>
                <a:t>KNAV CPA LLP</a:t>
              </a:r>
            </a:p>
            <a:p>
              <a:pPr algn="ctr">
                <a:lnSpc>
                  <a:spcPts val="1260"/>
                </a:lnSpc>
              </a:pPr>
              <a:endParaRPr lang="en-US" sz="900">
                <a:solidFill>
                  <a:srgbClr val="FFFFFF"/>
                </a:solidFill>
                <a:latin typeface="Lato"/>
                <a:ea typeface="Lato"/>
                <a:cs typeface="Lato"/>
                <a:sym typeface="Lato"/>
              </a:endParaRPr>
            </a:p>
          </p:txBody>
        </p:sp>
        <p:grpSp>
          <p:nvGrpSpPr>
            <p:cNvPr id="13" name="Group 13"/>
            <p:cNvGrpSpPr/>
            <p:nvPr/>
          </p:nvGrpSpPr>
          <p:grpSpPr>
            <a:xfrm>
              <a:off x="3969394" y="0"/>
              <a:ext cx="2453520" cy="2453520"/>
              <a:chOff x="0" y="0"/>
              <a:chExt cx="812800" cy="812800"/>
            </a:xfrm>
          </p:grpSpPr>
          <p:sp>
            <p:nvSpPr>
              <p:cNvPr id="14" name="Freeform 14"/>
              <p:cNvSpPr/>
              <p:nvPr/>
            </p:nvSpPr>
            <p:spPr>
              <a:xfrm>
                <a:off x="0" y="0"/>
                <a:ext cx="812800" cy="812800"/>
              </a:xfrm>
              <a:custGeom>
                <a:avLst/>
                <a:gdLst/>
                <a:ahLst/>
                <a:cxnLst/>
                <a:rect l="l" t="t" r="r" b="b"/>
                <a:pathLst>
                  <a:path w="812800" h="812800">
                    <a:moveTo>
                      <a:pt x="46280" y="0"/>
                    </a:moveTo>
                    <a:lnTo>
                      <a:pt x="766520" y="0"/>
                    </a:lnTo>
                    <a:cubicBezTo>
                      <a:pt x="778794" y="0"/>
                      <a:pt x="790566" y="4876"/>
                      <a:pt x="799245" y="13555"/>
                    </a:cubicBezTo>
                    <a:cubicBezTo>
                      <a:pt x="807924" y="22234"/>
                      <a:pt x="812800" y="34006"/>
                      <a:pt x="812800" y="46280"/>
                    </a:cubicBezTo>
                    <a:lnTo>
                      <a:pt x="812800" y="766520"/>
                    </a:lnTo>
                    <a:cubicBezTo>
                      <a:pt x="812800" y="778794"/>
                      <a:pt x="807924" y="790566"/>
                      <a:pt x="799245" y="799245"/>
                    </a:cubicBezTo>
                    <a:cubicBezTo>
                      <a:pt x="790566" y="807924"/>
                      <a:pt x="778794" y="812800"/>
                      <a:pt x="766520" y="812800"/>
                    </a:cubicBezTo>
                    <a:lnTo>
                      <a:pt x="46280" y="812800"/>
                    </a:lnTo>
                    <a:cubicBezTo>
                      <a:pt x="34006" y="812800"/>
                      <a:pt x="22234" y="807924"/>
                      <a:pt x="13555" y="799245"/>
                    </a:cubicBezTo>
                    <a:cubicBezTo>
                      <a:pt x="4876" y="790566"/>
                      <a:pt x="0" y="778794"/>
                      <a:pt x="0" y="766520"/>
                    </a:cubicBezTo>
                    <a:lnTo>
                      <a:pt x="0" y="46280"/>
                    </a:lnTo>
                    <a:cubicBezTo>
                      <a:pt x="0" y="34006"/>
                      <a:pt x="4876" y="22234"/>
                      <a:pt x="13555" y="13555"/>
                    </a:cubicBezTo>
                    <a:cubicBezTo>
                      <a:pt x="22234" y="4876"/>
                      <a:pt x="34006" y="0"/>
                      <a:pt x="46280" y="0"/>
                    </a:cubicBezTo>
                    <a:close/>
                  </a:path>
                </a:pathLst>
              </a:custGeom>
              <a:blipFill>
                <a:blip r:embed="rId3"/>
                <a:stretch>
                  <a:fillRect l="-145451" r="-10958"/>
                </a:stretch>
              </a:blipFill>
            </p:spPr>
            <p:txBody>
              <a:bodyPr/>
              <a:lstStyle/>
              <a:p>
                <a:endParaRPr lang="en-IN"/>
              </a:p>
            </p:txBody>
          </p:sp>
        </p:grpSp>
        <p:sp>
          <p:nvSpPr>
            <p:cNvPr id="15" name="TextBox 15"/>
            <p:cNvSpPr txBox="1"/>
            <p:nvPr/>
          </p:nvSpPr>
          <p:spPr>
            <a:xfrm>
              <a:off x="3682356" y="2607455"/>
              <a:ext cx="3027598" cy="881767"/>
            </a:xfrm>
            <a:prstGeom prst="rect">
              <a:avLst/>
            </a:prstGeom>
          </p:spPr>
          <p:txBody>
            <a:bodyPr lIns="0" tIns="0" rIns="0" bIns="0" rtlCol="0" anchor="t">
              <a:spAutoFit/>
            </a:bodyPr>
            <a:lstStyle/>
            <a:p>
              <a:pPr marL="0" lvl="0" indent="0" algn="ctr">
                <a:lnSpc>
                  <a:spcPts val="1679"/>
                </a:lnSpc>
                <a:spcBef>
                  <a:spcPct val="0"/>
                </a:spcBef>
              </a:pPr>
              <a:r>
                <a:rPr lang="en-US" sz="1200" b="1" u="none" strike="noStrike">
                  <a:solidFill>
                    <a:srgbClr val="FFFFFF"/>
                  </a:solidFill>
                  <a:latin typeface="Lato Bold"/>
                  <a:ea typeface="Lato Bold"/>
                  <a:cs typeface="Lato Bold"/>
                  <a:sym typeface="Lato Bold"/>
                </a:rPr>
                <a:t>Khozema Anajwalla</a:t>
              </a:r>
            </a:p>
            <a:p>
              <a:pPr marL="0" lvl="0" indent="0" algn="ctr">
                <a:lnSpc>
                  <a:spcPts val="1260"/>
                </a:lnSpc>
                <a:spcBef>
                  <a:spcPct val="0"/>
                </a:spcBef>
              </a:pPr>
              <a:r>
                <a:rPr lang="en-US" sz="900" b="1" u="none" strike="noStrike">
                  <a:solidFill>
                    <a:srgbClr val="FFFFFF"/>
                  </a:solidFill>
                  <a:latin typeface="Lato Bold"/>
                  <a:ea typeface="Lato Bold"/>
                  <a:cs typeface="Lato Bold"/>
                  <a:sym typeface="Lato Bold"/>
                </a:rPr>
                <a:t> </a:t>
              </a:r>
              <a:r>
                <a:rPr lang="en-US" sz="900" u="none" strike="noStrike">
                  <a:solidFill>
                    <a:srgbClr val="FFFFFF"/>
                  </a:solidFill>
                  <a:latin typeface="Lato"/>
                  <a:ea typeface="Lato"/>
                  <a:cs typeface="Lato"/>
                  <a:sym typeface="Lato"/>
                </a:rPr>
                <a:t>Partner</a:t>
              </a:r>
            </a:p>
            <a:p>
              <a:pPr marL="0" lvl="0" indent="0" algn="ctr">
                <a:lnSpc>
                  <a:spcPts val="1260"/>
                </a:lnSpc>
                <a:spcBef>
                  <a:spcPct val="0"/>
                </a:spcBef>
              </a:pPr>
              <a:r>
                <a:rPr lang="en-US" sz="900" u="none" strike="noStrike">
                  <a:solidFill>
                    <a:srgbClr val="FFFFFF"/>
                  </a:solidFill>
                  <a:latin typeface="Lato"/>
                  <a:ea typeface="Lato"/>
                  <a:cs typeface="Lato"/>
                  <a:sym typeface="Lato"/>
                </a:rPr>
                <a:t> International Quality and Risk Management</a:t>
              </a:r>
            </a:p>
            <a:p>
              <a:pPr marL="0" lvl="0" indent="0" algn="ctr">
                <a:lnSpc>
                  <a:spcPts val="1260"/>
                </a:lnSpc>
                <a:spcBef>
                  <a:spcPct val="0"/>
                </a:spcBef>
              </a:pPr>
              <a:r>
                <a:rPr lang="en-US" sz="900" u="none" strike="noStrike">
                  <a:solidFill>
                    <a:srgbClr val="FFFFFF"/>
                  </a:solidFill>
                  <a:latin typeface="Lato"/>
                  <a:ea typeface="Lato"/>
                  <a:cs typeface="Lato"/>
                  <a:sym typeface="Lato"/>
                </a:rPr>
                <a:t> KNAV International Limited</a:t>
              </a:r>
            </a:p>
          </p:txBody>
        </p:sp>
      </p:grpSp>
      <p:sp>
        <p:nvSpPr>
          <p:cNvPr id="17" name="TextBox 16">
            <a:extLst>
              <a:ext uri="{FF2B5EF4-FFF2-40B4-BE49-F238E27FC236}">
                <a16:creationId xmlns:a16="http://schemas.microsoft.com/office/drawing/2014/main" id="{70183882-CEA9-7C50-B088-C74E9C2F615E}"/>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5</a:t>
            </a:fld>
            <a:endParaRPr lang="en-US" sz="999" b="1">
              <a:solidFill>
                <a:srgbClr val="A6A6A6"/>
              </a:solidFill>
              <a:latin typeface="Lato"/>
              <a:ea typeface="Lato"/>
              <a:cs typeface="Lato"/>
              <a:sym typeface="Lato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1595" y="1451071"/>
            <a:ext cx="6133704" cy="3048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CPA LLP (“KNAV” or “our firm”) is an independent registered public accounting firm headquartered in Atlanta, Georgia. We are the United States (“US”) member firm of KNAV International Limited (the Network), a globally recognized network of accounting and consulting firms united under a non-profit umbrella organization. This international network, organized as a non-practicing and non-trading entity, supports member firms in delivering high-quality services across diverse markets.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KNAV practices as an alternative practice structure per the AICPA Code of Professional Conduct and applicable laws, regulations, and professional standards. KNAV is a licensed CPA firm that provides attest services to its clients. KNAV has a contractual arrangement with KNAV Advisory Inc. and its subsidiaries, whereby KNAV Advisory Inc. and its subsidiaries provide KNAV with professional and support personnel to perform professional services on behalf of KNAV. KNAV Advisory Inc. and its subsidiaries are not licensed CPA firms.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Our firm is peer-reviewed by the American Institute of Certified Public Accountants (AICPA) and is registered with the Public Company Accounting Oversight Board (PCAOB).</a:t>
            </a:r>
          </a:p>
        </p:txBody>
      </p:sp>
      <p:sp>
        <p:nvSpPr>
          <p:cNvPr id="3" name="AutoShape 3"/>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4" name="TextBox 4"/>
          <p:cNvSpPr txBox="1"/>
          <p:nvPr/>
        </p:nvSpPr>
        <p:spPr>
          <a:xfrm>
            <a:off x="921595" y="485989"/>
            <a:ext cx="6133754" cy="742950"/>
          </a:xfrm>
          <a:prstGeom prst="rect">
            <a:avLst/>
          </a:prstGeom>
        </p:spPr>
        <p:txBody>
          <a:bodyPr lIns="0" tIns="0" rIns="0" bIns="0" rtlCol="0" anchor="t">
            <a:spAutoFit/>
          </a:bodyPr>
          <a:lstStyle/>
          <a:p>
            <a:pPr algn="l">
              <a:lnSpc>
                <a:spcPts val="2999"/>
              </a:lnSpc>
            </a:pPr>
            <a:r>
              <a:rPr lang="en-US" sz="2499" b="1">
                <a:solidFill>
                  <a:srgbClr val="0197F6"/>
                </a:solidFill>
                <a:latin typeface="Lato Bold"/>
                <a:ea typeface="Lato Bold"/>
                <a:cs typeface="Lato Bold"/>
                <a:sym typeface="Lato Bold"/>
              </a:rPr>
              <a:t>Our Firm: A Global Vision Rooted in Excellence</a:t>
            </a:r>
          </a:p>
        </p:txBody>
      </p:sp>
      <p:sp>
        <p:nvSpPr>
          <p:cNvPr id="5" name="TextBox 5"/>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7" name="Freeform 7"/>
          <p:cNvSpPr/>
          <p:nvPr/>
        </p:nvSpPr>
        <p:spPr>
          <a:xfrm>
            <a:off x="921595" y="4747356"/>
            <a:ext cx="6133704" cy="5188644"/>
          </a:xfrm>
          <a:custGeom>
            <a:avLst/>
            <a:gdLst/>
            <a:ahLst/>
            <a:cxnLst/>
            <a:rect l="l" t="t" r="r" b="b"/>
            <a:pathLst>
              <a:path w="6133704" h="5188644">
                <a:moveTo>
                  <a:pt x="0" y="0"/>
                </a:moveTo>
                <a:lnTo>
                  <a:pt x="6133705" y="0"/>
                </a:lnTo>
                <a:lnTo>
                  <a:pt x="6133705" y="5188644"/>
                </a:lnTo>
                <a:lnTo>
                  <a:pt x="0" y="5188644"/>
                </a:lnTo>
                <a:lnTo>
                  <a:pt x="0" y="0"/>
                </a:lnTo>
                <a:close/>
              </a:path>
            </a:pathLst>
          </a:custGeom>
          <a:blipFill>
            <a:blip r:embed="rId2">
              <a:extLst>
                <a:ext uri="{28A0092B-C50C-407E-A947-70E740481C1C}">
                  <a14:useLocalDpi xmlns:a14="http://schemas.microsoft.com/office/drawing/2010/main" val="0"/>
                </a:ext>
              </a:extLst>
            </a:blip>
            <a:stretch>
              <a:fillRect l="-28404" t="-7541" r="-21550" b="-33287"/>
            </a:stretch>
          </a:blipFill>
        </p:spPr>
        <p:txBody>
          <a:bodyPr/>
          <a:lstStyle/>
          <a:p>
            <a:endParaRPr lang="en-IN"/>
          </a:p>
        </p:txBody>
      </p:sp>
      <p:sp>
        <p:nvSpPr>
          <p:cNvPr id="9" name="TextBox 16">
            <a:extLst>
              <a:ext uri="{FF2B5EF4-FFF2-40B4-BE49-F238E27FC236}">
                <a16:creationId xmlns:a16="http://schemas.microsoft.com/office/drawing/2014/main" id="{E0141D78-1A7A-024C-4C84-188B7D84C81A}"/>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6</a:t>
            </a:fld>
            <a:endParaRPr lang="en-US" sz="999" b="1">
              <a:solidFill>
                <a:srgbClr val="A6A6A6"/>
              </a:solidFill>
              <a:latin typeface="Lato"/>
              <a:ea typeface="Lato"/>
              <a:cs typeface="Lato"/>
              <a:sym typeface="Lato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4" name="TextBox 4"/>
          <p:cNvSpPr txBox="1"/>
          <p:nvPr/>
        </p:nvSpPr>
        <p:spPr>
          <a:xfrm>
            <a:off x="921595" y="457414"/>
            <a:ext cx="6133704" cy="381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KNAV Advisory Inc., has eight majority-owned subsidiaries in different locations in the world, each with specialized capabilities tailored to their local markets. These are briefly described below:</a:t>
            </a:r>
          </a:p>
        </p:txBody>
      </p:sp>
      <p:sp>
        <p:nvSpPr>
          <p:cNvPr id="5" name="TextBox 5"/>
          <p:cNvSpPr txBox="1"/>
          <p:nvPr/>
        </p:nvSpPr>
        <p:spPr>
          <a:xfrm>
            <a:off x="921594" y="4382661"/>
            <a:ext cx="6190405" cy="3598357"/>
          </a:xfrm>
          <a:prstGeom prst="rect">
            <a:avLst/>
          </a:prstGeom>
        </p:spPr>
        <p:txBody>
          <a:bodyPr wrap="square" lIns="0" tIns="0" rIns="0" bIns="0" rtlCol="0" anchor="t">
            <a:spAutoFit/>
          </a:bodyPr>
          <a:lstStyle/>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India – KNAV Services Private Limited is the center of excellence in India with capabilities of conducting audit under the supervision of KNAV CPA LLP, and tax, and advisory services under the supervision of KNAV Advisory Inc.</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India – KNAV Business Solutions Private Limited provides tax and advisory services in India.</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US – KNAV TX LLC, a Texas Limited Liability Company provides accounting and tax services, primarily to the Houston, Texas market, with a focus on local small and medium scale entities. </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US – </a:t>
            </a:r>
            <a:r>
              <a:rPr lang="en-US" sz="1100" err="1">
                <a:solidFill>
                  <a:srgbClr val="000000"/>
                </a:solidFill>
                <a:latin typeface="Lato"/>
                <a:ea typeface="Lato"/>
                <a:cs typeface="Lato"/>
                <a:sym typeface="Lato"/>
              </a:rPr>
              <a:t>Indé</a:t>
            </a:r>
            <a:r>
              <a:rPr lang="en-US" sz="1100">
                <a:solidFill>
                  <a:srgbClr val="000000"/>
                </a:solidFill>
                <a:latin typeface="Lato"/>
                <a:ea typeface="Lato"/>
                <a:cs typeface="Lato"/>
                <a:sym typeface="Lato"/>
              </a:rPr>
              <a:t> Global Inc. is a commercial real estate valuation firm that provides real property valuation and consulting advisory services in the USA. </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Singapore – KNAV Advisory Services Pte. Limited, operating out of Singapore, provides tax compliance, valuation advisory services, and secretarial services. </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Philippines – KNAV P.A. – Philippine Branch, a branch office of KNAV Advisory Inc., providing audit support services. </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UK – KNAV Services Limited performs audit support services for KNAV Limited, the UK member firm of the network, and provides valuation and consulting services in the UK market. </a:t>
            </a:r>
          </a:p>
          <a:p>
            <a:pPr marL="347346" lvl="1" indent="-228600" algn="l">
              <a:lnSpc>
                <a:spcPts val="1540"/>
              </a:lnSpc>
              <a:spcAft>
                <a:spcPts val="600"/>
              </a:spcAft>
              <a:buFont typeface="+mj-lt"/>
              <a:buAutoNum type="arabicPeriod"/>
            </a:pPr>
            <a:r>
              <a:rPr lang="en-US" sz="1100">
                <a:solidFill>
                  <a:srgbClr val="000000"/>
                </a:solidFill>
                <a:latin typeface="Lato"/>
                <a:ea typeface="Lato"/>
                <a:cs typeface="Lato"/>
                <a:sym typeface="Lato"/>
              </a:rPr>
              <a:t>The Netherlands – KNAV Netherlands B.V. performs audit support services for HLG Audit B.V., the Netherlands member firm of the network.</a:t>
            </a:r>
          </a:p>
        </p:txBody>
      </p:sp>
      <p:sp>
        <p:nvSpPr>
          <p:cNvPr id="6" name="TextBox 6"/>
          <p:cNvSpPr txBox="1"/>
          <p:nvPr/>
        </p:nvSpPr>
        <p:spPr>
          <a:xfrm>
            <a:off x="921595" y="8411365"/>
            <a:ext cx="6133704" cy="15246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Effective January 1, 2024, KNAV International Limited has been admitted as the 35th member of the Forum of Firms. This admission into the Forum of Firms demonstrates the Network’s dedication to:</a:t>
            </a:r>
          </a:p>
          <a:p>
            <a:pPr algn="l">
              <a:lnSpc>
                <a:spcPts val="1540"/>
              </a:lnSpc>
            </a:pPr>
            <a:endParaRPr lang="en-US" sz="1100">
              <a:solidFill>
                <a:srgbClr val="000000"/>
              </a:solidFill>
              <a:latin typeface="Lato"/>
              <a:ea typeface="Lato"/>
              <a:cs typeface="Lato"/>
              <a:sym typeface="Lato"/>
            </a:endParaRPr>
          </a:p>
          <a:p>
            <a:pPr marL="237491" lvl="1" indent="-118745" algn="l">
              <a:lnSpc>
                <a:spcPts val="1540"/>
              </a:lnSpc>
              <a:buFont typeface="Arial"/>
              <a:buChar char="•"/>
            </a:pPr>
            <a:r>
              <a:rPr lang="en-US" sz="1100">
                <a:solidFill>
                  <a:srgbClr val="000000"/>
                </a:solidFill>
                <a:latin typeface="Lato"/>
                <a:ea typeface="Lato"/>
                <a:cs typeface="Lato"/>
                <a:sym typeface="Lato"/>
              </a:rPr>
              <a:t>Upholding the highest levels of professionalism and ethical conduct in auditing practices.</a:t>
            </a:r>
          </a:p>
          <a:p>
            <a:pPr marL="237491" lvl="1" indent="-118745" algn="l">
              <a:lnSpc>
                <a:spcPts val="1540"/>
              </a:lnSpc>
              <a:buFont typeface="Arial"/>
              <a:buChar char="•"/>
            </a:pPr>
            <a:r>
              <a:rPr lang="en-US" sz="1100">
                <a:solidFill>
                  <a:srgbClr val="000000"/>
                </a:solidFill>
                <a:latin typeface="Lato"/>
                <a:ea typeface="Lato"/>
                <a:cs typeface="Lato"/>
                <a:sym typeface="Lato"/>
              </a:rPr>
              <a:t>Embracing and implementing international standards and best practices for exceptional service delivery.</a:t>
            </a:r>
          </a:p>
          <a:p>
            <a:pPr marL="237491" lvl="1" indent="-118745" algn="l">
              <a:lnSpc>
                <a:spcPts val="1540"/>
              </a:lnSpc>
              <a:buFont typeface="Arial"/>
              <a:buChar char="•"/>
            </a:pPr>
            <a:r>
              <a:rPr lang="en-US" sz="1100">
                <a:solidFill>
                  <a:srgbClr val="000000"/>
                </a:solidFill>
                <a:latin typeface="Lato"/>
                <a:ea typeface="Lato"/>
                <a:cs typeface="Lato"/>
                <a:sym typeface="Lato"/>
              </a:rPr>
              <a:t>Fostering transparency, integrity, and continuous improvement within its operations.</a:t>
            </a:r>
          </a:p>
        </p:txBody>
      </p:sp>
      <p:sp>
        <p:nvSpPr>
          <p:cNvPr id="7" name="TextBox 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pic>
        <p:nvPicPr>
          <p:cNvPr id="10" name="Picture 9" descr="A person touching a world map&#10;&#10;Description automatically generated">
            <a:extLst>
              <a:ext uri="{FF2B5EF4-FFF2-40B4-BE49-F238E27FC236}">
                <a16:creationId xmlns:a16="http://schemas.microsoft.com/office/drawing/2014/main" id="{ADEA66B7-C9B5-68BE-0F4F-E12B03C758A4}"/>
              </a:ext>
            </a:extLst>
          </p:cNvPr>
          <p:cNvPicPr>
            <a:picLocks noChangeAspect="1"/>
          </p:cNvPicPr>
          <p:nvPr/>
        </p:nvPicPr>
        <p:blipFill>
          <a:blip r:embed="rId2" cstate="print">
            <a:extLst>
              <a:ext uri="{28A0092B-C50C-407E-A947-70E740481C1C}">
                <a14:useLocalDpi xmlns:a14="http://schemas.microsoft.com/office/drawing/2010/main" val="0"/>
              </a:ext>
            </a:extLst>
          </a:blip>
          <a:srcRect t="6724" b="13560"/>
          <a:stretch/>
        </p:blipFill>
        <p:spPr>
          <a:xfrm>
            <a:off x="921594" y="909717"/>
            <a:ext cx="6197168" cy="3293983"/>
          </a:xfrm>
          <a:prstGeom prst="rect">
            <a:avLst/>
          </a:prstGeom>
        </p:spPr>
      </p:pic>
      <p:sp>
        <p:nvSpPr>
          <p:cNvPr id="9" name="TextBox 16">
            <a:extLst>
              <a:ext uri="{FF2B5EF4-FFF2-40B4-BE49-F238E27FC236}">
                <a16:creationId xmlns:a16="http://schemas.microsoft.com/office/drawing/2014/main" id="{F1D53919-15F0-1F77-9E80-81A346A4CB67}"/>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7</a:t>
            </a:fld>
            <a:endParaRPr lang="en-US" sz="999" b="1">
              <a:solidFill>
                <a:srgbClr val="A6A6A6"/>
              </a:solidFill>
              <a:latin typeface="Lato"/>
              <a:ea typeface="Lato"/>
              <a:cs typeface="Lato"/>
              <a:sym typeface="Lato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grpSp>
        <p:nvGrpSpPr>
          <p:cNvPr id="3" name="Group 3"/>
          <p:cNvGrpSpPr/>
          <p:nvPr/>
        </p:nvGrpSpPr>
        <p:grpSpPr>
          <a:xfrm>
            <a:off x="921595" y="7564771"/>
            <a:ext cx="1077144" cy="1037094"/>
            <a:chOff x="0" y="0"/>
            <a:chExt cx="386024" cy="371671"/>
          </a:xfrm>
        </p:grpSpPr>
        <p:sp>
          <p:nvSpPr>
            <p:cNvPr id="4" name="Freeform 4"/>
            <p:cNvSpPr/>
            <p:nvPr/>
          </p:nvSpPr>
          <p:spPr>
            <a:xfrm>
              <a:off x="0" y="0"/>
              <a:ext cx="386024" cy="371671"/>
            </a:xfrm>
            <a:custGeom>
              <a:avLst/>
              <a:gdLst/>
              <a:ahLst/>
              <a:cxnLst/>
              <a:rect l="l" t="t" r="r" b="b"/>
              <a:pathLst>
                <a:path w="386024" h="371671">
                  <a:moveTo>
                    <a:pt x="35937" y="0"/>
                  </a:moveTo>
                  <a:lnTo>
                    <a:pt x="350087" y="0"/>
                  </a:lnTo>
                  <a:cubicBezTo>
                    <a:pt x="359618" y="0"/>
                    <a:pt x="368759" y="3786"/>
                    <a:pt x="375498" y="10526"/>
                  </a:cubicBezTo>
                  <a:cubicBezTo>
                    <a:pt x="382238" y="17265"/>
                    <a:pt x="386024" y="26406"/>
                    <a:pt x="386024" y="35937"/>
                  </a:cubicBezTo>
                  <a:lnTo>
                    <a:pt x="386024" y="335734"/>
                  </a:lnTo>
                  <a:cubicBezTo>
                    <a:pt x="386024" y="345265"/>
                    <a:pt x="382238" y="354406"/>
                    <a:pt x="375498" y="361145"/>
                  </a:cubicBezTo>
                  <a:cubicBezTo>
                    <a:pt x="368759" y="367885"/>
                    <a:pt x="359618" y="371671"/>
                    <a:pt x="350087" y="371671"/>
                  </a:cubicBezTo>
                  <a:lnTo>
                    <a:pt x="35937" y="371671"/>
                  </a:lnTo>
                  <a:cubicBezTo>
                    <a:pt x="26406" y="371671"/>
                    <a:pt x="17265" y="367885"/>
                    <a:pt x="10526" y="361145"/>
                  </a:cubicBezTo>
                  <a:cubicBezTo>
                    <a:pt x="3786" y="354406"/>
                    <a:pt x="0" y="345265"/>
                    <a:pt x="0" y="335734"/>
                  </a:cubicBezTo>
                  <a:lnTo>
                    <a:pt x="0" y="35937"/>
                  </a:lnTo>
                  <a:cubicBezTo>
                    <a:pt x="0" y="26406"/>
                    <a:pt x="3786" y="17265"/>
                    <a:pt x="10526" y="10526"/>
                  </a:cubicBezTo>
                  <a:cubicBezTo>
                    <a:pt x="17265" y="3786"/>
                    <a:pt x="26406" y="0"/>
                    <a:pt x="35937" y="0"/>
                  </a:cubicBezTo>
                  <a:close/>
                </a:path>
              </a:pathLst>
            </a:custGeom>
            <a:solidFill>
              <a:srgbClr val="0197F6"/>
            </a:solidFill>
          </p:spPr>
          <p:txBody>
            <a:bodyPr/>
            <a:lstStyle/>
            <a:p>
              <a:endParaRPr lang="en-IN"/>
            </a:p>
          </p:txBody>
        </p:sp>
        <p:sp>
          <p:nvSpPr>
            <p:cNvPr id="5" name="TextBox 5"/>
            <p:cNvSpPr txBox="1"/>
            <p:nvPr/>
          </p:nvSpPr>
          <p:spPr>
            <a:xfrm>
              <a:off x="0" y="-9525"/>
              <a:ext cx="386024" cy="381196"/>
            </a:xfrm>
            <a:prstGeom prst="rect">
              <a:avLst/>
            </a:prstGeom>
          </p:spPr>
          <p:txBody>
            <a:bodyPr lIns="50800" tIns="50800" rIns="50800" bIns="50800" rtlCol="0" anchor="ctr"/>
            <a:lstStyle/>
            <a:p>
              <a:pPr algn="ctr">
                <a:lnSpc>
                  <a:spcPts val="1440"/>
                </a:lnSpc>
              </a:pPr>
              <a:endParaRPr/>
            </a:p>
          </p:txBody>
        </p:sp>
      </p:grpSp>
      <p:sp>
        <p:nvSpPr>
          <p:cNvPr id="6" name="AutoShape 6"/>
          <p:cNvSpPr/>
          <p:nvPr/>
        </p:nvSpPr>
        <p:spPr>
          <a:xfrm>
            <a:off x="990342" y="8083318"/>
            <a:ext cx="939652" cy="0"/>
          </a:xfrm>
          <a:prstGeom prst="line">
            <a:avLst/>
          </a:prstGeom>
          <a:ln w="9525" cap="flat">
            <a:solidFill>
              <a:srgbClr val="000000"/>
            </a:solidFill>
            <a:prstDash val="solid"/>
            <a:headEnd type="none" w="sm" len="sm"/>
            <a:tailEnd type="none" w="sm" len="sm"/>
          </a:ln>
        </p:spPr>
        <p:txBody>
          <a:bodyPr/>
          <a:lstStyle/>
          <a:p>
            <a:endParaRPr lang="en-IN"/>
          </a:p>
        </p:txBody>
      </p:sp>
      <p:grpSp>
        <p:nvGrpSpPr>
          <p:cNvPr id="7" name="Group 7"/>
          <p:cNvGrpSpPr/>
          <p:nvPr/>
        </p:nvGrpSpPr>
        <p:grpSpPr>
          <a:xfrm>
            <a:off x="2185797" y="7564771"/>
            <a:ext cx="1077144" cy="1037094"/>
            <a:chOff x="0" y="0"/>
            <a:chExt cx="386024" cy="371671"/>
          </a:xfrm>
        </p:grpSpPr>
        <p:sp>
          <p:nvSpPr>
            <p:cNvPr id="8" name="Freeform 8"/>
            <p:cNvSpPr/>
            <p:nvPr/>
          </p:nvSpPr>
          <p:spPr>
            <a:xfrm>
              <a:off x="0" y="0"/>
              <a:ext cx="386024" cy="371671"/>
            </a:xfrm>
            <a:custGeom>
              <a:avLst/>
              <a:gdLst/>
              <a:ahLst/>
              <a:cxnLst/>
              <a:rect l="l" t="t" r="r" b="b"/>
              <a:pathLst>
                <a:path w="386024" h="371671">
                  <a:moveTo>
                    <a:pt x="35937" y="0"/>
                  </a:moveTo>
                  <a:lnTo>
                    <a:pt x="350087" y="0"/>
                  </a:lnTo>
                  <a:cubicBezTo>
                    <a:pt x="359618" y="0"/>
                    <a:pt x="368759" y="3786"/>
                    <a:pt x="375498" y="10526"/>
                  </a:cubicBezTo>
                  <a:cubicBezTo>
                    <a:pt x="382238" y="17265"/>
                    <a:pt x="386024" y="26406"/>
                    <a:pt x="386024" y="35937"/>
                  </a:cubicBezTo>
                  <a:lnTo>
                    <a:pt x="386024" y="335734"/>
                  </a:lnTo>
                  <a:cubicBezTo>
                    <a:pt x="386024" y="345265"/>
                    <a:pt x="382238" y="354406"/>
                    <a:pt x="375498" y="361145"/>
                  </a:cubicBezTo>
                  <a:cubicBezTo>
                    <a:pt x="368759" y="367885"/>
                    <a:pt x="359618" y="371671"/>
                    <a:pt x="350087" y="371671"/>
                  </a:cubicBezTo>
                  <a:lnTo>
                    <a:pt x="35937" y="371671"/>
                  </a:lnTo>
                  <a:cubicBezTo>
                    <a:pt x="26406" y="371671"/>
                    <a:pt x="17265" y="367885"/>
                    <a:pt x="10526" y="361145"/>
                  </a:cubicBezTo>
                  <a:cubicBezTo>
                    <a:pt x="3786" y="354406"/>
                    <a:pt x="0" y="345265"/>
                    <a:pt x="0" y="335734"/>
                  </a:cubicBezTo>
                  <a:lnTo>
                    <a:pt x="0" y="35937"/>
                  </a:lnTo>
                  <a:cubicBezTo>
                    <a:pt x="0" y="26406"/>
                    <a:pt x="3786" y="17265"/>
                    <a:pt x="10526" y="10526"/>
                  </a:cubicBezTo>
                  <a:cubicBezTo>
                    <a:pt x="17265" y="3786"/>
                    <a:pt x="26406" y="0"/>
                    <a:pt x="35937" y="0"/>
                  </a:cubicBezTo>
                  <a:close/>
                </a:path>
              </a:pathLst>
            </a:custGeom>
            <a:solidFill>
              <a:srgbClr val="323834"/>
            </a:solidFill>
          </p:spPr>
          <p:txBody>
            <a:bodyPr/>
            <a:lstStyle/>
            <a:p>
              <a:endParaRPr lang="en-IN"/>
            </a:p>
          </p:txBody>
        </p:sp>
        <p:sp>
          <p:nvSpPr>
            <p:cNvPr id="9" name="TextBox 9"/>
            <p:cNvSpPr txBox="1"/>
            <p:nvPr/>
          </p:nvSpPr>
          <p:spPr>
            <a:xfrm>
              <a:off x="0" y="-9525"/>
              <a:ext cx="386024" cy="381196"/>
            </a:xfrm>
            <a:prstGeom prst="rect">
              <a:avLst/>
            </a:prstGeom>
          </p:spPr>
          <p:txBody>
            <a:bodyPr lIns="50800" tIns="50800" rIns="50800" bIns="50800" rtlCol="0" anchor="ctr"/>
            <a:lstStyle/>
            <a:p>
              <a:pPr algn="ctr">
                <a:lnSpc>
                  <a:spcPts val="1440"/>
                </a:lnSpc>
              </a:pPr>
              <a:endParaRPr/>
            </a:p>
          </p:txBody>
        </p:sp>
      </p:grpSp>
      <p:sp>
        <p:nvSpPr>
          <p:cNvPr id="10" name="AutoShape 10"/>
          <p:cNvSpPr/>
          <p:nvPr/>
        </p:nvSpPr>
        <p:spPr>
          <a:xfrm>
            <a:off x="2254544" y="8083318"/>
            <a:ext cx="939652" cy="0"/>
          </a:xfrm>
          <a:prstGeom prst="line">
            <a:avLst/>
          </a:prstGeom>
          <a:ln w="9525" cap="flat">
            <a:solidFill>
              <a:srgbClr val="0197F6"/>
            </a:solidFill>
            <a:prstDash val="solid"/>
            <a:headEnd type="none" w="sm" len="sm"/>
            <a:tailEnd type="none" w="sm" len="sm"/>
          </a:ln>
        </p:spPr>
        <p:txBody>
          <a:bodyPr/>
          <a:lstStyle/>
          <a:p>
            <a:endParaRPr lang="en-IN"/>
          </a:p>
        </p:txBody>
      </p:sp>
      <p:grpSp>
        <p:nvGrpSpPr>
          <p:cNvPr id="11" name="Group 11"/>
          <p:cNvGrpSpPr/>
          <p:nvPr/>
        </p:nvGrpSpPr>
        <p:grpSpPr>
          <a:xfrm>
            <a:off x="3449999" y="7564771"/>
            <a:ext cx="1077144" cy="1037094"/>
            <a:chOff x="0" y="0"/>
            <a:chExt cx="386024" cy="371671"/>
          </a:xfrm>
        </p:grpSpPr>
        <p:sp>
          <p:nvSpPr>
            <p:cNvPr id="12" name="Freeform 12"/>
            <p:cNvSpPr/>
            <p:nvPr/>
          </p:nvSpPr>
          <p:spPr>
            <a:xfrm>
              <a:off x="0" y="0"/>
              <a:ext cx="386024" cy="371671"/>
            </a:xfrm>
            <a:custGeom>
              <a:avLst/>
              <a:gdLst/>
              <a:ahLst/>
              <a:cxnLst/>
              <a:rect l="l" t="t" r="r" b="b"/>
              <a:pathLst>
                <a:path w="386024" h="371671">
                  <a:moveTo>
                    <a:pt x="35937" y="0"/>
                  </a:moveTo>
                  <a:lnTo>
                    <a:pt x="350087" y="0"/>
                  </a:lnTo>
                  <a:cubicBezTo>
                    <a:pt x="359618" y="0"/>
                    <a:pt x="368759" y="3786"/>
                    <a:pt x="375498" y="10526"/>
                  </a:cubicBezTo>
                  <a:cubicBezTo>
                    <a:pt x="382238" y="17265"/>
                    <a:pt x="386024" y="26406"/>
                    <a:pt x="386024" y="35937"/>
                  </a:cubicBezTo>
                  <a:lnTo>
                    <a:pt x="386024" y="335734"/>
                  </a:lnTo>
                  <a:cubicBezTo>
                    <a:pt x="386024" y="345265"/>
                    <a:pt x="382238" y="354406"/>
                    <a:pt x="375498" y="361145"/>
                  </a:cubicBezTo>
                  <a:cubicBezTo>
                    <a:pt x="368759" y="367885"/>
                    <a:pt x="359618" y="371671"/>
                    <a:pt x="350087" y="371671"/>
                  </a:cubicBezTo>
                  <a:lnTo>
                    <a:pt x="35937" y="371671"/>
                  </a:lnTo>
                  <a:cubicBezTo>
                    <a:pt x="26406" y="371671"/>
                    <a:pt x="17265" y="367885"/>
                    <a:pt x="10526" y="361145"/>
                  </a:cubicBezTo>
                  <a:cubicBezTo>
                    <a:pt x="3786" y="354406"/>
                    <a:pt x="0" y="345265"/>
                    <a:pt x="0" y="335734"/>
                  </a:cubicBezTo>
                  <a:lnTo>
                    <a:pt x="0" y="35937"/>
                  </a:lnTo>
                  <a:cubicBezTo>
                    <a:pt x="0" y="26406"/>
                    <a:pt x="3786" y="17265"/>
                    <a:pt x="10526" y="10526"/>
                  </a:cubicBezTo>
                  <a:cubicBezTo>
                    <a:pt x="17265" y="3786"/>
                    <a:pt x="26406" y="0"/>
                    <a:pt x="35937" y="0"/>
                  </a:cubicBezTo>
                  <a:close/>
                </a:path>
              </a:pathLst>
            </a:custGeom>
            <a:solidFill>
              <a:srgbClr val="0197F6"/>
            </a:solidFill>
          </p:spPr>
          <p:txBody>
            <a:bodyPr/>
            <a:lstStyle/>
            <a:p>
              <a:endParaRPr lang="en-IN"/>
            </a:p>
          </p:txBody>
        </p:sp>
        <p:sp>
          <p:nvSpPr>
            <p:cNvPr id="13" name="TextBox 13"/>
            <p:cNvSpPr txBox="1"/>
            <p:nvPr/>
          </p:nvSpPr>
          <p:spPr>
            <a:xfrm>
              <a:off x="0" y="-9525"/>
              <a:ext cx="386024" cy="381196"/>
            </a:xfrm>
            <a:prstGeom prst="rect">
              <a:avLst/>
            </a:prstGeom>
          </p:spPr>
          <p:txBody>
            <a:bodyPr lIns="50800" tIns="50800" rIns="50800" bIns="50800" rtlCol="0" anchor="ctr"/>
            <a:lstStyle/>
            <a:p>
              <a:pPr algn="ctr">
                <a:lnSpc>
                  <a:spcPts val="1440"/>
                </a:lnSpc>
              </a:pPr>
              <a:endParaRPr/>
            </a:p>
          </p:txBody>
        </p:sp>
      </p:grpSp>
      <p:sp>
        <p:nvSpPr>
          <p:cNvPr id="14" name="AutoShape 14"/>
          <p:cNvSpPr/>
          <p:nvPr/>
        </p:nvSpPr>
        <p:spPr>
          <a:xfrm>
            <a:off x="3518746" y="8083318"/>
            <a:ext cx="939652" cy="0"/>
          </a:xfrm>
          <a:prstGeom prst="line">
            <a:avLst/>
          </a:prstGeom>
          <a:ln w="9525" cap="flat">
            <a:solidFill>
              <a:srgbClr val="000000"/>
            </a:solidFill>
            <a:prstDash val="solid"/>
            <a:headEnd type="none" w="sm" len="sm"/>
            <a:tailEnd type="none" w="sm" len="sm"/>
          </a:ln>
        </p:spPr>
        <p:txBody>
          <a:bodyPr/>
          <a:lstStyle/>
          <a:p>
            <a:endParaRPr lang="en-IN"/>
          </a:p>
        </p:txBody>
      </p:sp>
      <p:grpSp>
        <p:nvGrpSpPr>
          <p:cNvPr id="15" name="Group 15"/>
          <p:cNvGrpSpPr/>
          <p:nvPr/>
        </p:nvGrpSpPr>
        <p:grpSpPr>
          <a:xfrm>
            <a:off x="4714201" y="7564771"/>
            <a:ext cx="1077144" cy="1037094"/>
            <a:chOff x="0" y="0"/>
            <a:chExt cx="386024" cy="371671"/>
          </a:xfrm>
        </p:grpSpPr>
        <p:sp>
          <p:nvSpPr>
            <p:cNvPr id="16" name="Freeform 16"/>
            <p:cNvSpPr/>
            <p:nvPr/>
          </p:nvSpPr>
          <p:spPr>
            <a:xfrm>
              <a:off x="0" y="0"/>
              <a:ext cx="386024" cy="371671"/>
            </a:xfrm>
            <a:custGeom>
              <a:avLst/>
              <a:gdLst/>
              <a:ahLst/>
              <a:cxnLst/>
              <a:rect l="l" t="t" r="r" b="b"/>
              <a:pathLst>
                <a:path w="386024" h="371671">
                  <a:moveTo>
                    <a:pt x="35937" y="0"/>
                  </a:moveTo>
                  <a:lnTo>
                    <a:pt x="350087" y="0"/>
                  </a:lnTo>
                  <a:cubicBezTo>
                    <a:pt x="359618" y="0"/>
                    <a:pt x="368759" y="3786"/>
                    <a:pt x="375498" y="10526"/>
                  </a:cubicBezTo>
                  <a:cubicBezTo>
                    <a:pt x="382238" y="17265"/>
                    <a:pt x="386024" y="26406"/>
                    <a:pt x="386024" y="35937"/>
                  </a:cubicBezTo>
                  <a:lnTo>
                    <a:pt x="386024" y="335734"/>
                  </a:lnTo>
                  <a:cubicBezTo>
                    <a:pt x="386024" y="345265"/>
                    <a:pt x="382238" y="354406"/>
                    <a:pt x="375498" y="361145"/>
                  </a:cubicBezTo>
                  <a:cubicBezTo>
                    <a:pt x="368759" y="367885"/>
                    <a:pt x="359618" y="371671"/>
                    <a:pt x="350087" y="371671"/>
                  </a:cubicBezTo>
                  <a:lnTo>
                    <a:pt x="35937" y="371671"/>
                  </a:lnTo>
                  <a:cubicBezTo>
                    <a:pt x="26406" y="371671"/>
                    <a:pt x="17265" y="367885"/>
                    <a:pt x="10526" y="361145"/>
                  </a:cubicBezTo>
                  <a:cubicBezTo>
                    <a:pt x="3786" y="354406"/>
                    <a:pt x="0" y="345265"/>
                    <a:pt x="0" y="335734"/>
                  </a:cubicBezTo>
                  <a:lnTo>
                    <a:pt x="0" y="35937"/>
                  </a:lnTo>
                  <a:cubicBezTo>
                    <a:pt x="0" y="26406"/>
                    <a:pt x="3786" y="17265"/>
                    <a:pt x="10526" y="10526"/>
                  </a:cubicBezTo>
                  <a:cubicBezTo>
                    <a:pt x="17265" y="3786"/>
                    <a:pt x="26406" y="0"/>
                    <a:pt x="35937" y="0"/>
                  </a:cubicBezTo>
                  <a:close/>
                </a:path>
              </a:pathLst>
            </a:custGeom>
            <a:solidFill>
              <a:srgbClr val="323834"/>
            </a:solidFill>
          </p:spPr>
          <p:txBody>
            <a:bodyPr/>
            <a:lstStyle/>
            <a:p>
              <a:endParaRPr lang="en-IN"/>
            </a:p>
          </p:txBody>
        </p:sp>
        <p:sp>
          <p:nvSpPr>
            <p:cNvPr id="17" name="TextBox 17"/>
            <p:cNvSpPr txBox="1"/>
            <p:nvPr/>
          </p:nvSpPr>
          <p:spPr>
            <a:xfrm>
              <a:off x="0" y="-9525"/>
              <a:ext cx="386024" cy="381196"/>
            </a:xfrm>
            <a:prstGeom prst="rect">
              <a:avLst/>
            </a:prstGeom>
          </p:spPr>
          <p:txBody>
            <a:bodyPr lIns="50800" tIns="50800" rIns="50800" bIns="50800" rtlCol="0" anchor="ctr"/>
            <a:lstStyle/>
            <a:p>
              <a:pPr algn="ctr">
                <a:lnSpc>
                  <a:spcPts val="1440"/>
                </a:lnSpc>
              </a:pPr>
              <a:endParaRPr/>
            </a:p>
          </p:txBody>
        </p:sp>
      </p:grpSp>
      <p:sp>
        <p:nvSpPr>
          <p:cNvPr id="18" name="AutoShape 18"/>
          <p:cNvSpPr/>
          <p:nvPr/>
        </p:nvSpPr>
        <p:spPr>
          <a:xfrm>
            <a:off x="4782948" y="8083318"/>
            <a:ext cx="939652" cy="0"/>
          </a:xfrm>
          <a:prstGeom prst="line">
            <a:avLst/>
          </a:prstGeom>
          <a:ln w="9525" cap="flat">
            <a:solidFill>
              <a:srgbClr val="0197F6"/>
            </a:solidFill>
            <a:prstDash val="solid"/>
            <a:headEnd type="none" w="sm" len="sm"/>
            <a:tailEnd type="none" w="sm" len="sm"/>
          </a:ln>
        </p:spPr>
        <p:txBody>
          <a:bodyPr/>
          <a:lstStyle/>
          <a:p>
            <a:endParaRPr lang="en-IN"/>
          </a:p>
        </p:txBody>
      </p:sp>
      <p:grpSp>
        <p:nvGrpSpPr>
          <p:cNvPr id="19" name="Group 19"/>
          <p:cNvGrpSpPr/>
          <p:nvPr/>
        </p:nvGrpSpPr>
        <p:grpSpPr>
          <a:xfrm>
            <a:off x="5978403" y="7564771"/>
            <a:ext cx="1077144" cy="1037094"/>
            <a:chOff x="0" y="0"/>
            <a:chExt cx="386024" cy="371671"/>
          </a:xfrm>
        </p:grpSpPr>
        <p:sp>
          <p:nvSpPr>
            <p:cNvPr id="20" name="Freeform 20"/>
            <p:cNvSpPr/>
            <p:nvPr/>
          </p:nvSpPr>
          <p:spPr>
            <a:xfrm>
              <a:off x="0" y="0"/>
              <a:ext cx="386024" cy="371671"/>
            </a:xfrm>
            <a:custGeom>
              <a:avLst/>
              <a:gdLst/>
              <a:ahLst/>
              <a:cxnLst/>
              <a:rect l="l" t="t" r="r" b="b"/>
              <a:pathLst>
                <a:path w="386024" h="371671">
                  <a:moveTo>
                    <a:pt x="35937" y="0"/>
                  </a:moveTo>
                  <a:lnTo>
                    <a:pt x="350087" y="0"/>
                  </a:lnTo>
                  <a:cubicBezTo>
                    <a:pt x="359618" y="0"/>
                    <a:pt x="368759" y="3786"/>
                    <a:pt x="375498" y="10526"/>
                  </a:cubicBezTo>
                  <a:cubicBezTo>
                    <a:pt x="382238" y="17265"/>
                    <a:pt x="386024" y="26406"/>
                    <a:pt x="386024" y="35937"/>
                  </a:cubicBezTo>
                  <a:lnTo>
                    <a:pt x="386024" y="335734"/>
                  </a:lnTo>
                  <a:cubicBezTo>
                    <a:pt x="386024" y="345265"/>
                    <a:pt x="382238" y="354406"/>
                    <a:pt x="375498" y="361145"/>
                  </a:cubicBezTo>
                  <a:cubicBezTo>
                    <a:pt x="368759" y="367885"/>
                    <a:pt x="359618" y="371671"/>
                    <a:pt x="350087" y="371671"/>
                  </a:cubicBezTo>
                  <a:lnTo>
                    <a:pt x="35937" y="371671"/>
                  </a:lnTo>
                  <a:cubicBezTo>
                    <a:pt x="26406" y="371671"/>
                    <a:pt x="17265" y="367885"/>
                    <a:pt x="10526" y="361145"/>
                  </a:cubicBezTo>
                  <a:cubicBezTo>
                    <a:pt x="3786" y="354406"/>
                    <a:pt x="0" y="345265"/>
                    <a:pt x="0" y="335734"/>
                  </a:cubicBezTo>
                  <a:lnTo>
                    <a:pt x="0" y="35937"/>
                  </a:lnTo>
                  <a:cubicBezTo>
                    <a:pt x="0" y="26406"/>
                    <a:pt x="3786" y="17265"/>
                    <a:pt x="10526" y="10526"/>
                  </a:cubicBezTo>
                  <a:cubicBezTo>
                    <a:pt x="17265" y="3786"/>
                    <a:pt x="26406" y="0"/>
                    <a:pt x="35937" y="0"/>
                  </a:cubicBezTo>
                  <a:close/>
                </a:path>
              </a:pathLst>
            </a:custGeom>
            <a:solidFill>
              <a:srgbClr val="0197F6"/>
            </a:solidFill>
          </p:spPr>
          <p:txBody>
            <a:bodyPr/>
            <a:lstStyle/>
            <a:p>
              <a:endParaRPr lang="en-IN"/>
            </a:p>
          </p:txBody>
        </p:sp>
        <p:sp>
          <p:nvSpPr>
            <p:cNvPr id="21" name="TextBox 21"/>
            <p:cNvSpPr txBox="1"/>
            <p:nvPr/>
          </p:nvSpPr>
          <p:spPr>
            <a:xfrm>
              <a:off x="0" y="-9525"/>
              <a:ext cx="386024" cy="381196"/>
            </a:xfrm>
            <a:prstGeom prst="rect">
              <a:avLst/>
            </a:prstGeom>
          </p:spPr>
          <p:txBody>
            <a:bodyPr lIns="50800" tIns="50800" rIns="50800" bIns="50800" rtlCol="0" anchor="ctr"/>
            <a:lstStyle/>
            <a:p>
              <a:pPr algn="ctr">
                <a:lnSpc>
                  <a:spcPts val="1440"/>
                </a:lnSpc>
              </a:pPr>
              <a:endParaRPr/>
            </a:p>
          </p:txBody>
        </p:sp>
      </p:grpSp>
      <p:sp>
        <p:nvSpPr>
          <p:cNvPr id="22" name="AutoShape 22"/>
          <p:cNvSpPr/>
          <p:nvPr/>
        </p:nvSpPr>
        <p:spPr>
          <a:xfrm>
            <a:off x="6047150" y="8083318"/>
            <a:ext cx="939652" cy="0"/>
          </a:xfrm>
          <a:prstGeom prst="line">
            <a:avLst/>
          </a:prstGeom>
          <a:ln w="9525" cap="flat">
            <a:solidFill>
              <a:srgbClr val="000000"/>
            </a:solidFill>
            <a:prstDash val="solid"/>
            <a:headEnd type="none" w="sm" len="sm"/>
            <a:tailEnd type="none" w="sm" len="sm"/>
          </a:ln>
        </p:spPr>
        <p:txBody>
          <a:bodyPr/>
          <a:lstStyle/>
          <a:p>
            <a:endParaRPr lang="en-IN"/>
          </a:p>
        </p:txBody>
      </p:sp>
      <p:sp>
        <p:nvSpPr>
          <p:cNvPr id="23" name="Freeform 23"/>
          <p:cNvSpPr/>
          <p:nvPr/>
        </p:nvSpPr>
        <p:spPr>
          <a:xfrm>
            <a:off x="938801" y="3270804"/>
            <a:ext cx="6116746" cy="3552247"/>
          </a:xfrm>
          <a:custGeom>
            <a:avLst/>
            <a:gdLst/>
            <a:ahLst/>
            <a:cxnLst/>
            <a:rect l="l" t="t" r="r" b="b"/>
            <a:pathLst>
              <a:path w="6116746" h="3552247">
                <a:moveTo>
                  <a:pt x="0" y="0"/>
                </a:moveTo>
                <a:lnTo>
                  <a:pt x="6116747" y="0"/>
                </a:lnTo>
                <a:lnTo>
                  <a:pt x="6116747" y="3552247"/>
                </a:lnTo>
                <a:lnTo>
                  <a:pt x="0" y="3552247"/>
                </a:lnTo>
                <a:lnTo>
                  <a:pt x="0" y="0"/>
                </a:lnTo>
                <a:close/>
              </a:path>
            </a:pathLst>
          </a:custGeom>
          <a:blipFill>
            <a:blip r:embed="rId2"/>
            <a:stretch>
              <a:fillRect l="-8644" r="-26805"/>
            </a:stretch>
          </a:blipFill>
        </p:spPr>
        <p:txBody>
          <a:bodyPr/>
          <a:lstStyle/>
          <a:p>
            <a:endParaRPr lang="en-IN"/>
          </a:p>
        </p:txBody>
      </p:sp>
      <p:sp>
        <p:nvSpPr>
          <p:cNvPr id="24" name="TextBox 24"/>
          <p:cNvSpPr txBox="1"/>
          <p:nvPr/>
        </p:nvSpPr>
        <p:spPr>
          <a:xfrm>
            <a:off x="921595" y="457414"/>
            <a:ext cx="6133704" cy="2477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Our expertise spans a wide range of industries, with partners and staff providing tailored services to public and private clients across geographical boundaries. Oversight of audit practices, partner compensation, promotions, and team performance monitoring remain a top priority for our leadership.</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KNAV is also an independent member of Allinial Global, one of the largest and most respected international associations of accounting firms. This membership provides us with access to a vast network of subject matter experts, enabling us to deliver cutting-edge solutions and benchmark audit quality best practices against global standards.</a:t>
            </a:r>
          </a:p>
          <a:p>
            <a:pPr algn="l">
              <a:lnSpc>
                <a:spcPts val="1540"/>
              </a:lnSpc>
            </a:pPr>
            <a:endParaRPr lang="en-US" sz="1100">
              <a:solidFill>
                <a:srgbClr val="000000"/>
              </a:solidFill>
              <a:latin typeface="Lato"/>
              <a:ea typeface="Lato"/>
              <a:cs typeface="Lato"/>
              <a:sym typeface="Lato"/>
            </a:endParaRPr>
          </a:p>
          <a:p>
            <a:pPr algn="l">
              <a:lnSpc>
                <a:spcPts val="1540"/>
              </a:lnSpc>
            </a:pPr>
            <a:r>
              <a:rPr lang="en-US" sz="1100">
                <a:solidFill>
                  <a:srgbClr val="000000"/>
                </a:solidFill>
                <a:latin typeface="Lato"/>
                <a:ea typeface="Lato"/>
                <a:cs typeface="Lato"/>
                <a:sym typeface="Lato"/>
              </a:rPr>
              <a:t>Our partners actively engage with peers across the network, participating in regular meetings with both North American and international member firms. These collaborations foster knowledge sharing, innovation, and consistency in delivering high-quality professional services.</a:t>
            </a:r>
          </a:p>
        </p:txBody>
      </p:sp>
      <p:sp>
        <p:nvSpPr>
          <p:cNvPr id="25" name="TextBox 25"/>
          <p:cNvSpPr txBox="1"/>
          <p:nvPr/>
        </p:nvSpPr>
        <p:spPr>
          <a:xfrm>
            <a:off x="921595" y="8982865"/>
            <a:ext cx="6133704" cy="953135"/>
          </a:xfrm>
          <a:prstGeom prst="rect">
            <a:avLst/>
          </a:prstGeom>
        </p:spPr>
        <p:txBody>
          <a:bodyPr lIns="0" tIns="0" rIns="0" bIns="0" rtlCol="0" anchor="t">
            <a:spAutoFit/>
          </a:bodyPr>
          <a:lstStyle/>
          <a:p>
            <a:pPr algn="l">
              <a:lnSpc>
                <a:spcPts val="1540"/>
              </a:lnSpc>
            </a:pPr>
            <a:r>
              <a:rPr lang="en-US" sz="1100">
                <a:solidFill>
                  <a:srgbClr val="000000"/>
                </a:solidFill>
                <a:latin typeface="Lato"/>
                <a:ea typeface="Lato"/>
                <a:cs typeface="Lato"/>
                <a:sym typeface="Lato"/>
              </a:rPr>
              <a:t>Through these collaborative efforts and a steadfast focus on quality, we continue to uphold our mission to help people and organizations achieve their full potential by raising performance and profitability through experience, knowledge, and agility. By fostering trust, transparency, and ethical excellence on a global scale, we strive to deliver exceptional services that empower our stakeholders and drive meaningful success.</a:t>
            </a:r>
          </a:p>
        </p:txBody>
      </p:sp>
      <p:sp>
        <p:nvSpPr>
          <p:cNvPr id="26" name="TextBox 26"/>
          <p:cNvSpPr txBox="1"/>
          <p:nvPr/>
        </p:nvSpPr>
        <p:spPr>
          <a:xfrm>
            <a:off x="921595" y="7156426"/>
            <a:ext cx="6133704" cy="207645"/>
          </a:xfrm>
          <a:prstGeom prst="rect">
            <a:avLst/>
          </a:prstGeom>
        </p:spPr>
        <p:txBody>
          <a:bodyPr lIns="0" tIns="0" rIns="0" bIns="0" rtlCol="0" anchor="t">
            <a:spAutoFit/>
          </a:bodyPr>
          <a:lstStyle/>
          <a:p>
            <a:pPr algn="ctr">
              <a:lnSpc>
                <a:spcPts val="1679"/>
              </a:lnSpc>
            </a:pPr>
            <a:r>
              <a:rPr lang="en-US" sz="1200" b="1">
                <a:solidFill>
                  <a:srgbClr val="0197F6"/>
                </a:solidFill>
                <a:latin typeface="Lato Bold"/>
                <a:ea typeface="Lato Bold"/>
                <a:cs typeface="Lato Bold"/>
                <a:sym typeface="Lato Bold"/>
              </a:rPr>
              <a:t>Allinial Global Key Metrics</a:t>
            </a:r>
          </a:p>
        </p:txBody>
      </p:sp>
      <p:sp>
        <p:nvSpPr>
          <p:cNvPr id="27" name="TextBox 27"/>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29" name="TextBox 29"/>
          <p:cNvSpPr txBox="1"/>
          <p:nvPr/>
        </p:nvSpPr>
        <p:spPr>
          <a:xfrm>
            <a:off x="990342" y="8175729"/>
            <a:ext cx="939652" cy="266700"/>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268</a:t>
            </a:r>
          </a:p>
        </p:txBody>
      </p:sp>
      <p:sp>
        <p:nvSpPr>
          <p:cNvPr id="30" name="TextBox 30"/>
          <p:cNvSpPr txBox="1"/>
          <p:nvPr/>
        </p:nvSpPr>
        <p:spPr>
          <a:xfrm>
            <a:off x="990342" y="7629218"/>
            <a:ext cx="939652" cy="3714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Member Firms</a:t>
            </a:r>
          </a:p>
        </p:txBody>
      </p:sp>
      <p:sp>
        <p:nvSpPr>
          <p:cNvPr id="31" name="TextBox 31"/>
          <p:cNvSpPr txBox="1"/>
          <p:nvPr/>
        </p:nvSpPr>
        <p:spPr>
          <a:xfrm>
            <a:off x="2254544" y="8175729"/>
            <a:ext cx="939652" cy="266700"/>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109</a:t>
            </a:r>
          </a:p>
        </p:txBody>
      </p:sp>
      <p:sp>
        <p:nvSpPr>
          <p:cNvPr id="32" name="TextBox 32"/>
          <p:cNvSpPr txBox="1"/>
          <p:nvPr/>
        </p:nvSpPr>
        <p:spPr>
          <a:xfrm>
            <a:off x="2254544" y="7629218"/>
            <a:ext cx="939652" cy="3714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Countries Represented</a:t>
            </a:r>
          </a:p>
        </p:txBody>
      </p:sp>
      <p:sp>
        <p:nvSpPr>
          <p:cNvPr id="33" name="TextBox 33"/>
          <p:cNvSpPr txBox="1"/>
          <p:nvPr/>
        </p:nvSpPr>
        <p:spPr>
          <a:xfrm>
            <a:off x="3518746" y="8175729"/>
            <a:ext cx="939652" cy="266700"/>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42,000+</a:t>
            </a:r>
          </a:p>
        </p:txBody>
      </p:sp>
      <p:sp>
        <p:nvSpPr>
          <p:cNvPr id="34" name="TextBox 34"/>
          <p:cNvSpPr txBox="1"/>
          <p:nvPr/>
        </p:nvSpPr>
        <p:spPr>
          <a:xfrm>
            <a:off x="3517375" y="7719706"/>
            <a:ext cx="939652" cy="190500"/>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Total Staff</a:t>
            </a:r>
          </a:p>
        </p:txBody>
      </p:sp>
      <p:sp>
        <p:nvSpPr>
          <p:cNvPr id="35" name="TextBox 35"/>
          <p:cNvSpPr txBox="1"/>
          <p:nvPr/>
        </p:nvSpPr>
        <p:spPr>
          <a:xfrm>
            <a:off x="4782948" y="8175729"/>
            <a:ext cx="939652" cy="266700"/>
          </a:xfrm>
          <a:prstGeom prst="rect">
            <a:avLst/>
          </a:prstGeom>
        </p:spPr>
        <p:txBody>
          <a:bodyPr lIns="0" tIns="0" rIns="0" bIns="0" rtlCol="0" anchor="t">
            <a:spAutoFit/>
          </a:bodyPr>
          <a:lstStyle/>
          <a:p>
            <a:pPr marL="0" lvl="0" indent="0" algn="ctr">
              <a:lnSpc>
                <a:spcPts val="2040"/>
              </a:lnSpc>
              <a:spcBef>
                <a:spcPct val="0"/>
              </a:spcBef>
            </a:pPr>
            <a:r>
              <a:rPr lang="en-US" sz="1700" b="1">
                <a:solidFill>
                  <a:srgbClr val="FFFFFF"/>
                </a:solidFill>
                <a:latin typeface="Lato Bold"/>
                <a:ea typeface="Lato Bold"/>
                <a:cs typeface="Lato Bold"/>
                <a:sym typeface="Lato Bold"/>
              </a:rPr>
              <a:t>4,300+</a:t>
            </a:r>
          </a:p>
        </p:txBody>
      </p:sp>
      <p:sp>
        <p:nvSpPr>
          <p:cNvPr id="36" name="TextBox 36"/>
          <p:cNvSpPr txBox="1"/>
          <p:nvPr/>
        </p:nvSpPr>
        <p:spPr>
          <a:xfrm>
            <a:off x="4782948" y="7629218"/>
            <a:ext cx="939652" cy="3714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Total Partners</a:t>
            </a:r>
          </a:p>
        </p:txBody>
      </p:sp>
      <p:sp>
        <p:nvSpPr>
          <p:cNvPr id="37" name="TextBox 37"/>
          <p:cNvSpPr txBox="1"/>
          <p:nvPr/>
        </p:nvSpPr>
        <p:spPr>
          <a:xfrm>
            <a:off x="6019659" y="8269163"/>
            <a:ext cx="316066" cy="128065"/>
          </a:xfrm>
          <a:prstGeom prst="rect">
            <a:avLst/>
          </a:prstGeom>
        </p:spPr>
        <p:txBody>
          <a:bodyPr lIns="0" tIns="0" rIns="0" bIns="0" rtlCol="0" anchor="t">
            <a:spAutoFit/>
          </a:bodyPr>
          <a:lstStyle/>
          <a:p>
            <a:pPr marL="0" lvl="0" indent="0" algn="ctr">
              <a:lnSpc>
                <a:spcPts val="960"/>
              </a:lnSpc>
              <a:spcBef>
                <a:spcPct val="0"/>
              </a:spcBef>
            </a:pPr>
            <a:r>
              <a:rPr lang="en-US" sz="800" b="1">
                <a:solidFill>
                  <a:srgbClr val="FFFFFF"/>
                </a:solidFill>
                <a:latin typeface="Lato Bold"/>
                <a:ea typeface="Lato Bold"/>
                <a:cs typeface="Lato Bold"/>
                <a:sym typeface="Lato Bold"/>
              </a:rPr>
              <a:t>Over </a:t>
            </a:r>
          </a:p>
        </p:txBody>
      </p:sp>
      <p:sp>
        <p:nvSpPr>
          <p:cNvPr id="38" name="TextBox 38"/>
          <p:cNvSpPr txBox="1"/>
          <p:nvPr/>
        </p:nvSpPr>
        <p:spPr>
          <a:xfrm>
            <a:off x="6335726" y="8099833"/>
            <a:ext cx="596290" cy="466725"/>
          </a:xfrm>
          <a:prstGeom prst="rect">
            <a:avLst/>
          </a:prstGeom>
        </p:spPr>
        <p:txBody>
          <a:bodyPr lIns="0" tIns="0" rIns="0" bIns="0" rtlCol="0" anchor="t">
            <a:spAutoFit/>
          </a:bodyPr>
          <a:lstStyle/>
          <a:p>
            <a:pPr marL="0" lvl="0" indent="0" algn="ctr">
              <a:lnSpc>
                <a:spcPts val="1800"/>
              </a:lnSpc>
              <a:spcBef>
                <a:spcPct val="0"/>
              </a:spcBef>
            </a:pPr>
            <a:r>
              <a:rPr lang="en-US" sz="1500" b="1">
                <a:solidFill>
                  <a:srgbClr val="FFFFFF"/>
                </a:solidFill>
                <a:latin typeface="Lato Bold"/>
                <a:ea typeface="Lato Bold"/>
                <a:cs typeface="Lato Bold"/>
                <a:sym typeface="Lato Bold"/>
              </a:rPr>
              <a:t>USD 6 billion</a:t>
            </a:r>
          </a:p>
        </p:txBody>
      </p:sp>
      <p:sp>
        <p:nvSpPr>
          <p:cNvPr id="39" name="TextBox 39"/>
          <p:cNvSpPr txBox="1"/>
          <p:nvPr/>
        </p:nvSpPr>
        <p:spPr>
          <a:xfrm>
            <a:off x="6047150" y="7629218"/>
            <a:ext cx="939652" cy="371475"/>
          </a:xfrm>
          <a:prstGeom prst="rect">
            <a:avLst/>
          </a:prstGeom>
        </p:spPr>
        <p:txBody>
          <a:bodyPr lIns="0" tIns="0" rIns="0" bIns="0" rtlCol="0" anchor="t">
            <a:spAutoFit/>
          </a:bodyPr>
          <a:lstStyle/>
          <a:p>
            <a:pPr marL="0" lvl="0" indent="0" algn="ctr">
              <a:lnSpc>
                <a:spcPts val="1440"/>
              </a:lnSpc>
              <a:spcBef>
                <a:spcPct val="0"/>
              </a:spcBef>
            </a:pPr>
            <a:r>
              <a:rPr lang="en-US" sz="1200" b="1">
                <a:solidFill>
                  <a:srgbClr val="FFFFFF"/>
                </a:solidFill>
                <a:latin typeface="Lato Bold"/>
                <a:ea typeface="Lato Bold"/>
                <a:cs typeface="Lato Bold"/>
                <a:sym typeface="Lato Bold"/>
              </a:rPr>
              <a:t>Annual Revenue</a:t>
            </a:r>
          </a:p>
        </p:txBody>
      </p:sp>
      <p:sp>
        <p:nvSpPr>
          <p:cNvPr id="41" name="TextBox 16">
            <a:extLst>
              <a:ext uri="{FF2B5EF4-FFF2-40B4-BE49-F238E27FC236}">
                <a16:creationId xmlns:a16="http://schemas.microsoft.com/office/drawing/2014/main" id="{FF7D10C7-B990-2210-E5FF-66D0B9E50D45}"/>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8</a:t>
            </a:fld>
            <a:endParaRPr lang="en-US" sz="999" b="1">
              <a:solidFill>
                <a:srgbClr val="A6A6A6"/>
              </a:solidFill>
              <a:latin typeface="Lato"/>
              <a:ea typeface="Lato"/>
              <a:cs typeface="Lato"/>
              <a:sym typeface="Lato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85989" y="485989"/>
            <a:ext cx="19050" cy="9631974"/>
          </a:xfrm>
          <a:prstGeom prst="line">
            <a:avLst/>
          </a:prstGeom>
          <a:ln w="19050" cap="flat">
            <a:solidFill>
              <a:srgbClr val="2AA7F7"/>
            </a:solidFill>
            <a:prstDash val="solid"/>
            <a:headEnd type="none" w="sm" len="sm"/>
            <a:tailEnd type="none" w="sm" len="sm"/>
          </a:ln>
        </p:spPr>
        <p:txBody>
          <a:bodyPr/>
          <a:lstStyle/>
          <a:p>
            <a:endParaRPr lang="en-IN"/>
          </a:p>
        </p:txBody>
      </p:sp>
      <p:sp>
        <p:nvSpPr>
          <p:cNvPr id="3" name="TextBox 3"/>
          <p:cNvSpPr txBox="1"/>
          <p:nvPr/>
        </p:nvSpPr>
        <p:spPr>
          <a:xfrm>
            <a:off x="921595" y="485989"/>
            <a:ext cx="6133754" cy="356829"/>
          </a:xfrm>
          <a:prstGeom prst="rect">
            <a:avLst/>
          </a:prstGeom>
        </p:spPr>
        <p:txBody>
          <a:bodyPr lIns="0" tIns="0" rIns="0" bIns="0" rtlCol="0" anchor="t">
            <a:spAutoFit/>
          </a:bodyPr>
          <a:lstStyle/>
          <a:p>
            <a:pPr algn="l">
              <a:lnSpc>
                <a:spcPts val="2999"/>
              </a:lnSpc>
            </a:pPr>
            <a:r>
              <a:rPr lang="en-US" sz="2499" b="1">
                <a:solidFill>
                  <a:srgbClr val="0197F6"/>
                </a:solidFill>
                <a:latin typeface="Lato Bold"/>
                <a:ea typeface="Lato Bold"/>
                <a:cs typeface="Lato Bold"/>
                <a:sym typeface="Lato Bold"/>
              </a:rPr>
              <a:t>Key Metrics: Insights into Our Progress</a:t>
            </a:r>
          </a:p>
        </p:txBody>
      </p:sp>
      <p:sp>
        <p:nvSpPr>
          <p:cNvPr id="4" name="TextBox 4"/>
          <p:cNvSpPr txBox="1"/>
          <p:nvPr/>
        </p:nvSpPr>
        <p:spPr>
          <a:xfrm>
            <a:off x="921595" y="10366347"/>
            <a:ext cx="1308746" cy="158750"/>
          </a:xfrm>
          <a:prstGeom prst="rect">
            <a:avLst/>
          </a:prstGeom>
        </p:spPr>
        <p:txBody>
          <a:bodyPr lIns="0" tIns="0" rIns="0" bIns="0" rtlCol="0" anchor="t">
            <a:spAutoFit/>
          </a:bodyPr>
          <a:lstStyle/>
          <a:p>
            <a:pPr algn="just">
              <a:lnSpc>
                <a:spcPts val="1299"/>
              </a:lnSpc>
            </a:pPr>
            <a:r>
              <a:rPr lang="en-US" sz="999">
                <a:solidFill>
                  <a:srgbClr val="A6A6A6"/>
                </a:solidFill>
                <a:latin typeface="Lato"/>
                <a:ea typeface="Lato"/>
                <a:cs typeface="Lato"/>
                <a:sym typeface="Lato"/>
              </a:rPr>
              <a:t>KNAV CPA LLP</a:t>
            </a:r>
          </a:p>
        </p:txBody>
      </p:sp>
      <p:sp>
        <p:nvSpPr>
          <p:cNvPr id="119" name="TextBox 16">
            <a:extLst>
              <a:ext uri="{FF2B5EF4-FFF2-40B4-BE49-F238E27FC236}">
                <a16:creationId xmlns:a16="http://schemas.microsoft.com/office/drawing/2014/main" id="{DDAD0D9F-1501-0983-5E3A-24CFC3FC0E30}"/>
              </a:ext>
            </a:extLst>
          </p:cNvPr>
          <p:cNvSpPr txBox="1"/>
          <p:nvPr/>
        </p:nvSpPr>
        <p:spPr>
          <a:xfrm>
            <a:off x="6556900" y="10336502"/>
            <a:ext cx="384721" cy="152349"/>
          </a:xfrm>
          <a:prstGeom prst="rect">
            <a:avLst/>
          </a:prstGeom>
        </p:spPr>
        <p:txBody>
          <a:bodyPr wrap="none" lIns="0" tIns="0" rIns="0" bIns="0" rtlCol="0" anchor="t">
            <a:spAutoFit/>
          </a:bodyPr>
          <a:lstStyle/>
          <a:p>
            <a:pPr lvl="0" indent="0" algn="ctr">
              <a:lnSpc>
                <a:spcPts val="1299"/>
              </a:lnSpc>
              <a:spcBef>
                <a:spcPct val="0"/>
              </a:spcBef>
            </a:pPr>
            <a:r>
              <a:rPr lang="en-US" sz="999" b="1">
                <a:solidFill>
                  <a:srgbClr val="A6A6A6"/>
                </a:solidFill>
                <a:latin typeface="Lato"/>
                <a:ea typeface="Lato"/>
                <a:cs typeface="Lato"/>
                <a:sym typeface="Lato Bold"/>
              </a:rPr>
              <a:t>Page </a:t>
            </a:r>
            <a:fld id="{4467503F-3A2B-4A51-911E-82AA3865D603}" type="slidenum">
              <a:rPr lang="en-US" sz="999" b="1" smtClean="0">
                <a:solidFill>
                  <a:srgbClr val="A6A6A6"/>
                </a:solidFill>
                <a:latin typeface="Lato"/>
                <a:ea typeface="Lato"/>
                <a:cs typeface="Lato"/>
                <a:sym typeface="Lato Bold"/>
              </a:rPr>
              <a:pPr lvl="0" indent="0" algn="ctr">
                <a:lnSpc>
                  <a:spcPts val="1299"/>
                </a:lnSpc>
                <a:spcBef>
                  <a:spcPct val="0"/>
                </a:spcBef>
              </a:pPr>
              <a:t>9</a:t>
            </a:fld>
            <a:endParaRPr lang="en-US" sz="999" b="1">
              <a:solidFill>
                <a:srgbClr val="A6A6A6"/>
              </a:solidFill>
              <a:latin typeface="Lato"/>
              <a:ea typeface="Lato"/>
              <a:cs typeface="Lato"/>
              <a:sym typeface="Lato Bold"/>
            </a:endParaRPr>
          </a:p>
        </p:txBody>
      </p:sp>
      <p:pic>
        <p:nvPicPr>
          <p:cNvPr id="6" name="Picture 6">
            <a:extLst>
              <a:ext uri="{FF2B5EF4-FFF2-40B4-BE49-F238E27FC236}">
                <a16:creationId xmlns:a16="http://schemas.microsoft.com/office/drawing/2014/main" id="{93C6D31F-DA9C-1B65-6894-076AF050D5DB}"/>
              </a:ext>
            </a:extLst>
          </p:cNvPr>
          <p:cNvPicPr>
            <a:picLocks noChangeAspect="1"/>
          </p:cNvPicPr>
          <p:nvPr/>
        </p:nvPicPr>
        <p:blipFill>
          <a:blip r:embed="rId2"/>
          <a:stretch>
            <a:fillRect/>
          </a:stretch>
        </p:blipFill>
        <p:spPr>
          <a:xfrm>
            <a:off x="3785391" y="1752669"/>
            <a:ext cx="3091924" cy="2472045"/>
          </a:xfrm>
          <a:prstGeom prst="rect">
            <a:avLst/>
          </a:prstGeom>
        </p:spPr>
      </p:pic>
      <p:sp>
        <p:nvSpPr>
          <p:cNvPr id="7" name="AutoShape 7">
            <a:extLst>
              <a:ext uri="{FF2B5EF4-FFF2-40B4-BE49-F238E27FC236}">
                <a16:creationId xmlns:a16="http://schemas.microsoft.com/office/drawing/2014/main" id="{5CF9BA4B-4B03-CBE1-8738-55706B92867C}"/>
              </a:ext>
            </a:extLst>
          </p:cNvPr>
          <p:cNvSpPr/>
          <p:nvPr/>
        </p:nvSpPr>
        <p:spPr>
          <a:xfrm>
            <a:off x="4070766" y="4824121"/>
            <a:ext cx="2387701" cy="0"/>
          </a:xfrm>
          <a:prstGeom prst="line">
            <a:avLst/>
          </a:prstGeom>
          <a:ln w="9525" cap="flat">
            <a:solidFill>
              <a:srgbClr val="323834"/>
            </a:solidFill>
            <a:prstDash val="solid"/>
            <a:headEnd type="none" w="sm" len="sm"/>
            <a:tailEnd type="none" w="sm" len="sm"/>
          </a:ln>
        </p:spPr>
        <p:txBody>
          <a:bodyPr/>
          <a:lstStyle/>
          <a:p>
            <a:endParaRPr lang="en-IN"/>
          </a:p>
        </p:txBody>
      </p:sp>
      <p:sp>
        <p:nvSpPr>
          <p:cNvPr id="8" name="AutoShape 8">
            <a:extLst>
              <a:ext uri="{FF2B5EF4-FFF2-40B4-BE49-F238E27FC236}">
                <a16:creationId xmlns:a16="http://schemas.microsoft.com/office/drawing/2014/main" id="{B71BC192-DF28-455A-2752-3A3E53335A6E}"/>
              </a:ext>
            </a:extLst>
          </p:cNvPr>
          <p:cNvSpPr/>
          <p:nvPr/>
        </p:nvSpPr>
        <p:spPr>
          <a:xfrm>
            <a:off x="4065041" y="1786491"/>
            <a:ext cx="2559028" cy="0"/>
          </a:xfrm>
          <a:prstGeom prst="line">
            <a:avLst/>
          </a:prstGeom>
          <a:ln w="9525" cap="flat">
            <a:solidFill>
              <a:srgbClr val="323834"/>
            </a:solidFill>
            <a:prstDash val="solid"/>
            <a:headEnd type="none" w="sm" len="sm"/>
            <a:tailEnd type="none" w="sm" len="sm"/>
          </a:ln>
        </p:spPr>
        <p:txBody>
          <a:bodyPr/>
          <a:lstStyle/>
          <a:p>
            <a:endParaRPr lang="en-IN"/>
          </a:p>
        </p:txBody>
      </p:sp>
      <p:sp>
        <p:nvSpPr>
          <p:cNvPr id="9" name="AutoShape 9">
            <a:extLst>
              <a:ext uri="{FF2B5EF4-FFF2-40B4-BE49-F238E27FC236}">
                <a16:creationId xmlns:a16="http://schemas.microsoft.com/office/drawing/2014/main" id="{355B588F-7923-166F-028B-C7AF9FD48DB3}"/>
              </a:ext>
            </a:extLst>
          </p:cNvPr>
          <p:cNvSpPr/>
          <p:nvPr/>
        </p:nvSpPr>
        <p:spPr>
          <a:xfrm>
            <a:off x="921595" y="1799124"/>
            <a:ext cx="2385379" cy="0"/>
          </a:xfrm>
          <a:prstGeom prst="line">
            <a:avLst/>
          </a:prstGeom>
          <a:ln w="9525" cap="flat">
            <a:solidFill>
              <a:srgbClr val="323834"/>
            </a:solidFill>
            <a:prstDash val="solid"/>
            <a:headEnd type="none" w="sm" len="sm"/>
            <a:tailEnd type="none" w="sm" len="sm"/>
          </a:ln>
        </p:spPr>
        <p:txBody>
          <a:bodyPr/>
          <a:lstStyle/>
          <a:p>
            <a:endParaRPr lang="en-IN"/>
          </a:p>
        </p:txBody>
      </p:sp>
      <p:pic>
        <p:nvPicPr>
          <p:cNvPr id="10" name="Picture 10">
            <a:extLst>
              <a:ext uri="{FF2B5EF4-FFF2-40B4-BE49-F238E27FC236}">
                <a16:creationId xmlns:a16="http://schemas.microsoft.com/office/drawing/2014/main" id="{05B15B12-799C-C852-BF2B-429C8A71F499}"/>
              </a:ext>
            </a:extLst>
          </p:cNvPr>
          <p:cNvPicPr>
            <a:picLocks noChangeAspect="1"/>
          </p:cNvPicPr>
          <p:nvPr/>
        </p:nvPicPr>
        <p:blipFill>
          <a:blip r:embed="rId3"/>
          <a:stretch>
            <a:fillRect/>
          </a:stretch>
        </p:blipFill>
        <p:spPr>
          <a:xfrm>
            <a:off x="3956054" y="4775217"/>
            <a:ext cx="2994271" cy="2391121"/>
          </a:xfrm>
          <a:prstGeom prst="rect">
            <a:avLst/>
          </a:prstGeom>
        </p:spPr>
      </p:pic>
      <p:sp>
        <p:nvSpPr>
          <p:cNvPr id="11" name="TextBox 11">
            <a:extLst>
              <a:ext uri="{FF2B5EF4-FFF2-40B4-BE49-F238E27FC236}">
                <a16:creationId xmlns:a16="http://schemas.microsoft.com/office/drawing/2014/main" id="{60E38418-3ABB-E090-AE1E-13D35AE8451B}"/>
              </a:ext>
            </a:extLst>
          </p:cNvPr>
          <p:cNvSpPr txBox="1"/>
          <p:nvPr/>
        </p:nvSpPr>
        <p:spPr>
          <a:xfrm>
            <a:off x="4070766" y="4547466"/>
            <a:ext cx="2573759" cy="190434"/>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Audit Team Composition in %</a:t>
            </a:r>
          </a:p>
        </p:txBody>
      </p:sp>
      <p:sp>
        <p:nvSpPr>
          <p:cNvPr id="12" name="TextBox 12">
            <a:extLst>
              <a:ext uri="{FF2B5EF4-FFF2-40B4-BE49-F238E27FC236}">
                <a16:creationId xmlns:a16="http://schemas.microsoft.com/office/drawing/2014/main" id="{B75D70AE-FCB2-B992-520F-A8A256421C39}"/>
              </a:ext>
            </a:extLst>
          </p:cNvPr>
          <p:cNvSpPr txBox="1"/>
          <p:nvPr/>
        </p:nvSpPr>
        <p:spPr>
          <a:xfrm>
            <a:off x="4070766" y="1509836"/>
            <a:ext cx="2764848" cy="190434"/>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Audit Team - Gender Composition </a:t>
            </a:r>
          </a:p>
        </p:txBody>
      </p:sp>
      <p:sp>
        <p:nvSpPr>
          <p:cNvPr id="13" name="TextBox 13">
            <a:extLst>
              <a:ext uri="{FF2B5EF4-FFF2-40B4-BE49-F238E27FC236}">
                <a16:creationId xmlns:a16="http://schemas.microsoft.com/office/drawing/2014/main" id="{4F21EB84-4C67-F636-BBBA-C4D7F48C1D07}"/>
              </a:ext>
            </a:extLst>
          </p:cNvPr>
          <p:cNvSpPr txBox="1"/>
          <p:nvPr/>
        </p:nvSpPr>
        <p:spPr>
          <a:xfrm>
            <a:off x="921595" y="1317414"/>
            <a:ext cx="2764848" cy="371343"/>
          </a:xfrm>
          <a:prstGeom prst="rect">
            <a:avLst/>
          </a:prstGeom>
        </p:spPr>
        <p:txBody>
          <a:bodyPr lIns="0" tIns="0" rIns="0" bIns="0" rtlCol="0" anchor="t">
            <a:spAutoFit/>
          </a:bodyPr>
          <a:lstStyle/>
          <a:p>
            <a:pPr algn="l">
              <a:lnSpc>
                <a:spcPts val="1440"/>
              </a:lnSpc>
            </a:pPr>
            <a:r>
              <a:rPr lang="en-US" sz="1200" b="1">
                <a:solidFill>
                  <a:srgbClr val="000000"/>
                </a:solidFill>
                <a:latin typeface="Lato Bold"/>
                <a:ea typeface="Lato Bold"/>
                <a:cs typeface="Lato Bold"/>
                <a:sym typeface="Lato Bold"/>
              </a:rPr>
              <a:t>Total Number of Employees</a:t>
            </a:r>
          </a:p>
          <a:p>
            <a:pPr marL="0" lvl="0" indent="0" algn="l">
              <a:lnSpc>
                <a:spcPts val="1440"/>
              </a:lnSpc>
              <a:spcBef>
                <a:spcPct val="0"/>
              </a:spcBef>
            </a:pPr>
            <a:r>
              <a:rPr lang="en-US" sz="1200" b="1">
                <a:solidFill>
                  <a:srgbClr val="000000"/>
                </a:solidFill>
                <a:latin typeface="Lato Bold"/>
                <a:ea typeface="Lato Bold"/>
                <a:cs typeface="Lato Bold"/>
                <a:sym typeface="Lato Bold"/>
              </a:rPr>
              <a:t>[Excluding Interns]</a:t>
            </a:r>
          </a:p>
        </p:txBody>
      </p:sp>
      <p:sp>
        <p:nvSpPr>
          <p:cNvPr id="14" name="TextBox 14">
            <a:extLst>
              <a:ext uri="{FF2B5EF4-FFF2-40B4-BE49-F238E27FC236}">
                <a16:creationId xmlns:a16="http://schemas.microsoft.com/office/drawing/2014/main" id="{E71DBF0A-65A0-F112-ADD9-39A70175E16C}"/>
              </a:ext>
            </a:extLst>
          </p:cNvPr>
          <p:cNvSpPr txBox="1"/>
          <p:nvPr/>
        </p:nvSpPr>
        <p:spPr>
          <a:xfrm>
            <a:off x="921595" y="1908661"/>
            <a:ext cx="825312" cy="828675"/>
          </a:xfrm>
          <a:prstGeom prst="rect">
            <a:avLst/>
          </a:prstGeom>
        </p:spPr>
        <p:txBody>
          <a:bodyPr lIns="0" tIns="0" rIns="0" bIns="0" rtlCol="0" anchor="t">
            <a:spAutoFit/>
          </a:bodyPr>
          <a:lstStyle/>
          <a:p>
            <a:pPr marL="0" lvl="0" indent="0" algn="l">
              <a:lnSpc>
                <a:spcPts val="6599"/>
              </a:lnSpc>
              <a:spcBef>
                <a:spcPct val="0"/>
              </a:spcBef>
            </a:pPr>
            <a:r>
              <a:rPr lang="en-US" sz="5499" b="1">
                <a:solidFill>
                  <a:srgbClr val="0197F6"/>
                </a:solidFill>
                <a:latin typeface="Lato Bold"/>
                <a:ea typeface="Lato Bold"/>
                <a:cs typeface="Lato Bold"/>
                <a:sym typeface="Lato Bold"/>
              </a:rPr>
              <a:t>64</a:t>
            </a:r>
          </a:p>
        </p:txBody>
      </p:sp>
      <p:sp>
        <p:nvSpPr>
          <p:cNvPr id="15" name="TextBox 15">
            <a:extLst>
              <a:ext uri="{FF2B5EF4-FFF2-40B4-BE49-F238E27FC236}">
                <a16:creationId xmlns:a16="http://schemas.microsoft.com/office/drawing/2014/main" id="{16F87A92-6FF7-9C78-51F7-E3168E408DF1}"/>
              </a:ext>
            </a:extLst>
          </p:cNvPr>
          <p:cNvSpPr txBox="1"/>
          <p:nvPr/>
        </p:nvSpPr>
        <p:spPr>
          <a:xfrm>
            <a:off x="1290311" y="2398093"/>
            <a:ext cx="1509708" cy="238059"/>
          </a:xfrm>
          <a:prstGeom prst="rect">
            <a:avLst/>
          </a:prstGeom>
        </p:spPr>
        <p:txBody>
          <a:bodyPr lIns="0" tIns="0" rIns="0" bIns="0" rtlCol="0" anchor="t">
            <a:spAutoFit/>
          </a:bodyPr>
          <a:lstStyle/>
          <a:p>
            <a:pPr marL="0" lvl="0" indent="0" algn="ctr">
              <a:lnSpc>
                <a:spcPts val="1800"/>
              </a:lnSpc>
              <a:spcBef>
                <a:spcPct val="0"/>
              </a:spcBef>
            </a:pPr>
            <a:r>
              <a:rPr lang="en-US" sz="1500" b="1">
                <a:solidFill>
                  <a:srgbClr val="0197F6"/>
                </a:solidFill>
                <a:latin typeface="Lato Bold"/>
                <a:ea typeface="Lato Bold"/>
                <a:cs typeface="Lato Bold"/>
                <a:sym typeface="Lato Bold"/>
              </a:rPr>
              <a:t>FTE</a:t>
            </a:r>
          </a:p>
        </p:txBody>
      </p:sp>
      <p:sp>
        <p:nvSpPr>
          <p:cNvPr id="16" name="TextBox 16">
            <a:extLst>
              <a:ext uri="{FF2B5EF4-FFF2-40B4-BE49-F238E27FC236}">
                <a16:creationId xmlns:a16="http://schemas.microsoft.com/office/drawing/2014/main" id="{A4E1B77A-2938-49C4-DF3D-5C2D3AC8CE6A}"/>
              </a:ext>
            </a:extLst>
          </p:cNvPr>
          <p:cNvSpPr txBox="1"/>
          <p:nvPr/>
        </p:nvSpPr>
        <p:spPr>
          <a:xfrm>
            <a:off x="5934346" y="5125413"/>
            <a:ext cx="299310" cy="161991"/>
          </a:xfrm>
          <a:prstGeom prst="rect">
            <a:avLst/>
          </a:prstGeom>
        </p:spPr>
        <p:txBody>
          <a:bodyPr lIns="0" tIns="0" rIns="0" bIns="0" rtlCol="0" anchor="t">
            <a:spAutoFit/>
          </a:bodyPr>
          <a:lstStyle/>
          <a:p>
            <a:pPr algn="r">
              <a:lnSpc>
                <a:spcPts val="1200"/>
              </a:lnSpc>
              <a:spcBef>
                <a:spcPct val="0"/>
              </a:spcBef>
            </a:pPr>
            <a:r>
              <a:rPr lang="en-US" sz="1000">
                <a:solidFill>
                  <a:srgbClr val="000000"/>
                </a:solidFill>
                <a:latin typeface="Lato"/>
                <a:ea typeface="Lato"/>
                <a:cs typeface="Lato"/>
                <a:sym typeface="Lato"/>
              </a:rPr>
              <a:t>Staff </a:t>
            </a:r>
          </a:p>
        </p:txBody>
      </p:sp>
      <p:sp>
        <p:nvSpPr>
          <p:cNvPr id="17" name="TextBox 17">
            <a:extLst>
              <a:ext uri="{FF2B5EF4-FFF2-40B4-BE49-F238E27FC236}">
                <a16:creationId xmlns:a16="http://schemas.microsoft.com/office/drawing/2014/main" id="{D0630540-7A49-6979-F114-9F721E8BF7B2}"/>
              </a:ext>
            </a:extLst>
          </p:cNvPr>
          <p:cNvSpPr txBox="1"/>
          <p:nvPr/>
        </p:nvSpPr>
        <p:spPr>
          <a:xfrm>
            <a:off x="5344711" y="5639697"/>
            <a:ext cx="355699" cy="161991"/>
          </a:xfrm>
          <a:prstGeom prst="rect">
            <a:avLst/>
          </a:prstGeom>
        </p:spPr>
        <p:txBody>
          <a:bodyPr lIns="0" tIns="0" rIns="0" bIns="0" rtlCol="0" anchor="t">
            <a:spAutoFit/>
          </a:bodyPr>
          <a:lstStyle/>
          <a:p>
            <a:pPr algn="r">
              <a:lnSpc>
                <a:spcPts val="1200"/>
              </a:lnSpc>
              <a:spcBef>
                <a:spcPct val="0"/>
              </a:spcBef>
            </a:pPr>
            <a:r>
              <a:rPr lang="en-US" sz="1000">
                <a:solidFill>
                  <a:srgbClr val="000000"/>
                </a:solidFill>
                <a:latin typeface="Lato"/>
                <a:ea typeface="Lato"/>
                <a:cs typeface="Lato"/>
                <a:sym typeface="Lato"/>
              </a:rPr>
              <a:t>Senior</a:t>
            </a:r>
          </a:p>
        </p:txBody>
      </p:sp>
      <p:sp>
        <p:nvSpPr>
          <p:cNvPr id="18" name="TextBox 18">
            <a:extLst>
              <a:ext uri="{FF2B5EF4-FFF2-40B4-BE49-F238E27FC236}">
                <a16:creationId xmlns:a16="http://schemas.microsoft.com/office/drawing/2014/main" id="{2A6A47D0-A059-B804-3C59-06CA509404A8}"/>
              </a:ext>
            </a:extLst>
          </p:cNvPr>
          <p:cNvSpPr txBox="1"/>
          <p:nvPr/>
        </p:nvSpPr>
        <p:spPr>
          <a:xfrm>
            <a:off x="5366204" y="6153981"/>
            <a:ext cx="539563" cy="153888"/>
          </a:xfrm>
          <a:prstGeom prst="rect">
            <a:avLst/>
          </a:prstGeom>
        </p:spPr>
        <p:txBody>
          <a:bodyPr wrap="square" lIns="0" tIns="0" rIns="0" bIns="0" rtlCol="0" anchor="t">
            <a:spAutoFit/>
          </a:bodyPr>
          <a:lstStyle/>
          <a:p>
            <a:pPr algn="r">
              <a:lnSpc>
                <a:spcPts val="1200"/>
              </a:lnSpc>
              <a:spcBef>
                <a:spcPct val="0"/>
              </a:spcBef>
            </a:pPr>
            <a:r>
              <a:rPr lang="en-US" sz="1000">
                <a:solidFill>
                  <a:srgbClr val="000000"/>
                </a:solidFill>
                <a:latin typeface="Lato"/>
                <a:ea typeface="Lato"/>
                <a:cs typeface="Lato"/>
                <a:sym typeface="Lato"/>
              </a:rPr>
              <a:t>Manager</a:t>
            </a:r>
          </a:p>
        </p:txBody>
      </p:sp>
      <p:sp>
        <p:nvSpPr>
          <p:cNvPr id="19" name="TextBox 19">
            <a:extLst>
              <a:ext uri="{FF2B5EF4-FFF2-40B4-BE49-F238E27FC236}">
                <a16:creationId xmlns:a16="http://schemas.microsoft.com/office/drawing/2014/main" id="{BE0C0CE4-523D-317D-412B-79A03945907D}"/>
              </a:ext>
            </a:extLst>
          </p:cNvPr>
          <p:cNvSpPr txBox="1"/>
          <p:nvPr/>
        </p:nvSpPr>
        <p:spPr>
          <a:xfrm>
            <a:off x="4920422" y="6629109"/>
            <a:ext cx="445781" cy="153888"/>
          </a:xfrm>
          <a:prstGeom prst="rect">
            <a:avLst/>
          </a:prstGeom>
        </p:spPr>
        <p:txBody>
          <a:bodyPr wrap="square" lIns="0" tIns="0" rIns="0" bIns="0" rtlCol="0" anchor="t">
            <a:spAutoFit/>
          </a:bodyPr>
          <a:lstStyle/>
          <a:p>
            <a:pPr algn="r">
              <a:lnSpc>
                <a:spcPts val="1200"/>
              </a:lnSpc>
              <a:spcBef>
                <a:spcPct val="0"/>
              </a:spcBef>
            </a:pPr>
            <a:r>
              <a:rPr lang="en-US" sz="1000">
                <a:solidFill>
                  <a:srgbClr val="000000"/>
                </a:solidFill>
                <a:latin typeface="Lato"/>
                <a:ea typeface="Lato"/>
                <a:cs typeface="Lato"/>
                <a:sym typeface="Lato"/>
              </a:rPr>
              <a:t>Partner</a:t>
            </a:r>
          </a:p>
        </p:txBody>
      </p:sp>
      <p:sp>
        <p:nvSpPr>
          <p:cNvPr id="20" name="TextBox 20">
            <a:extLst>
              <a:ext uri="{FF2B5EF4-FFF2-40B4-BE49-F238E27FC236}">
                <a16:creationId xmlns:a16="http://schemas.microsoft.com/office/drawing/2014/main" id="{D1B0F4A0-EA24-3338-4E5C-C3A93BF07835}"/>
              </a:ext>
            </a:extLst>
          </p:cNvPr>
          <p:cNvSpPr txBox="1"/>
          <p:nvPr/>
        </p:nvSpPr>
        <p:spPr>
          <a:xfrm>
            <a:off x="4066987" y="8117907"/>
            <a:ext cx="2573759" cy="190434"/>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Quality Performance Ratings</a:t>
            </a:r>
          </a:p>
        </p:txBody>
      </p:sp>
      <p:sp>
        <p:nvSpPr>
          <p:cNvPr id="21" name="TextBox 21">
            <a:extLst>
              <a:ext uri="{FF2B5EF4-FFF2-40B4-BE49-F238E27FC236}">
                <a16:creationId xmlns:a16="http://schemas.microsoft.com/office/drawing/2014/main" id="{2F83EB70-EFB1-F28A-A229-2BA81E2F517E}"/>
              </a:ext>
            </a:extLst>
          </p:cNvPr>
          <p:cNvSpPr txBox="1"/>
          <p:nvPr/>
        </p:nvSpPr>
        <p:spPr>
          <a:xfrm>
            <a:off x="4138445" y="8566796"/>
            <a:ext cx="728724" cy="190537"/>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 ‘A’ grade </a:t>
            </a:r>
          </a:p>
        </p:txBody>
      </p:sp>
      <p:sp>
        <p:nvSpPr>
          <p:cNvPr id="22" name="TextBox 22">
            <a:extLst>
              <a:ext uri="{FF2B5EF4-FFF2-40B4-BE49-F238E27FC236}">
                <a16:creationId xmlns:a16="http://schemas.microsoft.com/office/drawing/2014/main" id="{1607386C-42A4-F04A-0692-CC26A3B7CE06}"/>
              </a:ext>
            </a:extLst>
          </p:cNvPr>
          <p:cNvSpPr txBox="1"/>
          <p:nvPr/>
        </p:nvSpPr>
        <p:spPr>
          <a:xfrm>
            <a:off x="4138445" y="8888218"/>
            <a:ext cx="728724" cy="190537"/>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 ‘B’ grade </a:t>
            </a:r>
          </a:p>
        </p:txBody>
      </p:sp>
      <p:sp>
        <p:nvSpPr>
          <p:cNvPr id="23" name="TextBox 23">
            <a:extLst>
              <a:ext uri="{FF2B5EF4-FFF2-40B4-BE49-F238E27FC236}">
                <a16:creationId xmlns:a16="http://schemas.microsoft.com/office/drawing/2014/main" id="{F665D70E-6234-E7E6-9FA4-E1372B5576F8}"/>
              </a:ext>
            </a:extLst>
          </p:cNvPr>
          <p:cNvSpPr txBox="1"/>
          <p:nvPr/>
        </p:nvSpPr>
        <p:spPr>
          <a:xfrm>
            <a:off x="4138445" y="9210000"/>
            <a:ext cx="728724" cy="190500"/>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 ‘C’ grade </a:t>
            </a:r>
          </a:p>
        </p:txBody>
      </p:sp>
      <p:sp>
        <p:nvSpPr>
          <p:cNvPr id="24" name="AutoShape 24">
            <a:extLst>
              <a:ext uri="{FF2B5EF4-FFF2-40B4-BE49-F238E27FC236}">
                <a16:creationId xmlns:a16="http://schemas.microsoft.com/office/drawing/2014/main" id="{19114D1A-FEA0-11BD-97D8-66DDFDCF8573}"/>
              </a:ext>
            </a:extLst>
          </p:cNvPr>
          <p:cNvSpPr/>
          <p:nvPr/>
        </p:nvSpPr>
        <p:spPr>
          <a:xfrm>
            <a:off x="4067573" y="8394562"/>
            <a:ext cx="2552292" cy="0"/>
          </a:xfrm>
          <a:prstGeom prst="line">
            <a:avLst/>
          </a:prstGeom>
          <a:ln w="9525" cap="flat">
            <a:solidFill>
              <a:srgbClr val="323834"/>
            </a:solidFill>
            <a:prstDash val="solid"/>
            <a:headEnd type="none" w="sm" len="sm"/>
            <a:tailEnd type="none" w="sm" len="sm"/>
          </a:ln>
        </p:spPr>
        <p:txBody>
          <a:bodyPr/>
          <a:lstStyle/>
          <a:p>
            <a:endParaRPr lang="en-IN"/>
          </a:p>
        </p:txBody>
      </p:sp>
      <p:pic>
        <p:nvPicPr>
          <p:cNvPr id="25" name="Picture 25">
            <a:extLst>
              <a:ext uri="{FF2B5EF4-FFF2-40B4-BE49-F238E27FC236}">
                <a16:creationId xmlns:a16="http://schemas.microsoft.com/office/drawing/2014/main" id="{D66222E2-6BD0-A843-A58E-821160A09E26}"/>
              </a:ext>
            </a:extLst>
          </p:cNvPr>
          <p:cNvPicPr>
            <a:picLocks noChangeAspect="1"/>
          </p:cNvPicPr>
          <p:nvPr/>
        </p:nvPicPr>
        <p:blipFill>
          <a:blip r:embed="rId4"/>
          <a:stretch>
            <a:fillRect/>
          </a:stretch>
        </p:blipFill>
        <p:spPr>
          <a:xfrm>
            <a:off x="4712334" y="8394400"/>
            <a:ext cx="2183982" cy="544853"/>
          </a:xfrm>
          <a:prstGeom prst="rect">
            <a:avLst/>
          </a:prstGeom>
        </p:spPr>
      </p:pic>
      <p:pic>
        <p:nvPicPr>
          <p:cNvPr id="26" name="Picture 26">
            <a:extLst>
              <a:ext uri="{FF2B5EF4-FFF2-40B4-BE49-F238E27FC236}">
                <a16:creationId xmlns:a16="http://schemas.microsoft.com/office/drawing/2014/main" id="{A128B032-F22F-E607-1194-CFD3E7A4D845}"/>
              </a:ext>
            </a:extLst>
          </p:cNvPr>
          <p:cNvPicPr>
            <a:picLocks noChangeAspect="1"/>
          </p:cNvPicPr>
          <p:nvPr/>
        </p:nvPicPr>
        <p:blipFill>
          <a:blip r:embed="rId5"/>
          <a:stretch>
            <a:fillRect/>
          </a:stretch>
        </p:blipFill>
        <p:spPr>
          <a:xfrm>
            <a:off x="4712334" y="8715822"/>
            <a:ext cx="2183982" cy="544853"/>
          </a:xfrm>
          <a:prstGeom prst="rect">
            <a:avLst/>
          </a:prstGeom>
        </p:spPr>
      </p:pic>
      <p:pic>
        <p:nvPicPr>
          <p:cNvPr id="27" name="Picture 27">
            <a:extLst>
              <a:ext uri="{FF2B5EF4-FFF2-40B4-BE49-F238E27FC236}">
                <a16:creationId xmlns:a16="http://schemas.microsoft.com/office/drawing/2014/main" id="{92B727ED-F22A-1DAA-F38C-9808CC5F7621}"/>
              </a:ext>
            </a:extLst>
          </p:cNvPr>
          <p:cNvPicPr>
            <a:picLocks noChangeAspect="1"/>
          </p:cNvPicPr>
          <p:nvPr/>
        </p:nvPicPr>
        <p:blipFill>
          <a:blip r:embed="rId6"/>
          <a:stretch>
            <a:fillRect/>
          </a:stretch>
        </p:blipFill>
        <p:spPr>
          <a:xfrm>
            <a:off x="4721173" y="9046485"/>
            <a:ext cx="2077903" cy="527173"/>
          </a:xfrm>
          <a:prstGeom prst="rect">
            <a:avLst/>
          </a:prstGeom>
        </p:spPr>
      </p:pic>
      <p:grpSp>
        <p:nvGrpSpPr>
          <p:cNvPr id="28" name="Group 28">
            <a:extLst>
              <a:ext uri="{FF2B5EF4-FFF2-40B4-BE49-F238E27FC236}">
                <a16:creationId xmlns:a16="http://schemas.microsoft.com/office/drawing/2014/main" id="{FCC5F37A-A3E9-3B93-D5B0-0993DCE91736}"/>
              </a:ext>
            </a:extLst>
          </p:cNvPr>
          <p:cNvGrpSpPr/>
          <p:nvPr/>
        </p:nvGrpSpPr>
        <p:grpSpPr>
          <a:xfrm>
            <a:off x="948488" y="8619235"/>
            <a:ext cx="2760703" cy="1193436"/>
            <a:chOff x="0" y="-9525"/>
            <a:chExt cx="3680937" cy="1591248"/>
          </a:xfrm>
        </p:grpSpPr>
        <p:sp>
          <p:nvSpPr>
            <p:cNvPr id="29" name="TextBox 29">
              <a:extLst>
                <a:ext uri="{FF2B5EF4-FFF2-40B4-BE49-F238E27FC236}">
                  <a16:creationId xmlns:a16="http://schemas.microsoft.com/office/drawing/2014/main" id="{4FBBC102-BDFB-2A4D-E3C5-1FA50C6FEFCB}"/>
                </a:ext>
              </a:extLst>
            </p:cNvPr>
            <p:cNvSpPr txBox="1"/>
            <p:nvPr/>
          </p:nvSpPr>
          <p:spPr>
            <a:xfrm>
              <a:off x="8301" y="476823"/>
              <a:ext cx="2301808" cy="1104900"/>
            </a:xfrm>
            <a:prstGeom prst="rect">
              <a:avLst/>
            </a:prstGeom>
          </p:spPr>
          <p:txBody>
            <a:bodyPr lIns="0" tIns="0" rIns="0" bIns="0" rtlCol="0" anchor="t">
              <a:spAutoFit/>
            </a:bodyPr>
            <a:lstStyle/>
            <a:p>
              <a:pPr marL="0" lvl="0" indent="0" algn="l">
                <a:lnSpc>
                  <a:spcPts val="6599"/>
                </a:lnSpc>
                <a:spcBef>
                  <a:spcPct val="0"/>
                </a:spcBef>
              </a:pPr>
              <a:r>
                <a:rPr lang="en-US" sz="5499" b="1">
                  <a:solidFill>
                    <a:srgbClr val="0197F6"/>
                  </a:solidFill>
                  <a:latin typeface="Lato Bold"/>
                  <a:ea typeface="Lato Bold"/>
                  <a:cs typeface="Lato Bold"/>
                  <a:sym typeface="Lato Bold"/>
                </a:rPr>
                <a:t>3898</a:t>
              </a:r>
            </a:p>
          </p:txBody>
        </p:sp>
        <p:sp>
          <p:nvSpPr>
            <p:cNvPr id="30" name="TextBox 30">
              <a:extLst>
                <a:ext uri="{FF2B5EF4-FFF2-40B4-BE49-F238E27FC236}">
                  <a16:creationId xmlns:a16="http://schemas.microsoft.com/office/drawing/2014/main" id="{00B6BC25-4593-022E-B527-41E308F3D3B7}"/>
                </a:ext>
              </a:extLst>
            </p:cNvPr>
            <p:cNvSpPr txBox="1"/>
            <p:nvPr/>
          </p:nvSpPr>
          <p:spPr>
            <a:xfrm>
              <a:off x="1667993" y="1157335"/>
              <a:ext cx="2012944" cy="314325"/>
            </a:xfrm>
            <a:prstGeom prst="rect">
              <a:avLst/>
            </a:prstGeom>
          </p:spPr>
          <p:txBody>
            <a:bodyPr lIns="0" tIns="0" rIns="0" bIns="0" rtlCol="0" anchor="t">
              <a:spAutoFit/>
            </a:bodyPr>
            <a:lstStyle/>
            <a:p>
              <a:pPr marL="0" lvl="0" indent="0" algn="ctr">
                <a:lnSpc>
                  <a:spcPts val="1800"/>
                </a:lnSpc>
                <a:spcBef>
                  <a:spcPct val="0"/>
                </a:spcBef>
              </a:pPr>
              <a:r>
                <a:rPr lang="en-US" sz="1500" b="1">
                  <a:solidFill>
                    <a:srgbClr val="0197F6"/>
                  </a:solidFill>
                  <a:latin typeface="Lato Bold"/>
                  <a:ea typeface="Lato Bold"/>
                  <a:cs typeface="Lato Bold"/>
                  <a:sym typeface="Lato Bold"/>
                </a:rPr>
                <a:t>hours</a:t>
              </a:r>
            </a:p>
          </p:txBody>
        </p:sp>
        <p:sp>
          <p:nvSpPr>
            <p:cNvPr id="31" name="TextBox 31">
              <a:extLst>
                <a:ext uri="{FF2B5EF4-FFF2-40B4-BE49-F238E27FC236}">
                  <a16:creationId xmlns:a16="http://schemas.microsoft.com/office/drawing/2014/main" id="{50CEC79D-AC0D-D356-D911-C0C8C72A46C8}"/>
                </a:ext>
              </a:extLst>
            </p:cNvPr>
            <p:cNvSpPr txBox="1"/>
            <p:nvPr/>
          </p:nvSpPr>
          <p:spPr>
            <a:xfrm>
              <a:off x="1608" y="-9525"/>
              <a:ext cx="3431679" cy="250737"/>
            </a:xfrm>
            <a:prstGeom prst="rect">
              <a:avLst/>
            </a:prstGeom>
          </p:spPr>
          <p:txBody>
            <a:bodyPr lIns="0" tIns="0" rIns="0" bIns="0" rtlCol="0" anchor="t">
              <a:spAutoFit/>
            </a:bodyPr>
            <a:lstStyle/>
            <a:p>
              <a:pPr marL="0" lvl="0" indent="0" algn="l">
                <a:lnSpc>
                  <a:spcPts val="1440"/>
                </a:lnSpc>
                <a:spcBef>
                  <a:spcPct val="0"/>
                </a:spcBef>
              </a:pPr>
              <a:r>
                <a:rPr lang="en-US" sz="1200" b="1" u="none" strike="noStrike">
                  <a:solidFill>
                    <a:srgbClr val="000000"/>
                  </a:solidFill>
                  <a:latin typeface="Lato Bold"/>
                  <a:ea typeface="Lato Bold"/>
                  <a:cs typeface="Lato Bold"/>
                  <a:sym typeface="Lato Bold"/>
                </a:rPr>
                <a:t>CPE Hours During the Year</a:t>
              </a:r>
            </a:p>
          </p:txBody>
        </p:sp>
        <p:sp>
          <p:nvSpPr>
            <p:cNvPr id="32" name="AutoShape 32">
              <a:extLst>
                <a:ext uri="{FF2B5EF4-FFF2-40B4-BE49-F238E27FC236}">
                  <a16:creationId xmlns:a16="http://schemas.microsoft.com/office/drawing/2014/main" id="{2DCD8B32-EDBB-753E-5D5D-A5AF0A89D1CB}"/>
                </a:ext>
              </a:extLst>
            </p:cNvPr>
            <p:cNvSpPr/>
            <p:nvPr/>
          </p:nvSpPr>
          <p:spPr>
            <a:xfrm flipV="1">
              <a:off x="0" y="356173"/>
              <a:ext cx="3143951" cy="0"/>
            </a:xfrm>
            <a:prstGeom prst="line">
              <a:avLst/>
            </a:prstGeom>
            <a:ln w="12700" cap="flat">
              <a:solidFill>
                <a:srgbClr val="323834"/>
              </a:solidFill>
              <a:prstDash val="solid"/>
              <a:headEnd type="none" w="sm" len="sm"/>
              <a:tailEnd type="none" w="sm" len="sm"/>
            </a:ln>
          </p:spPr>
          <p:txBody>
            <a:bodyPr/>
            <a:lstStyle/>
            <a:p>
              <a:endParaRPr lang="en-IN"/>
            </a:p>
          </p:txBody>
        </p:sp>
      </p:grpSp>
      <p:grpSp>
        <p:nvGrpSpPr>
          <p:cNvPr id="33" name="Group 33">
            <a:extLst>
              <a:ext uri="{FF2B5EF4-FFF2-40B4-BE49-F238E27FC236}">
                <a16:creationId xmlns:a16="http://schemas.microsoft.com/office/drawing/2014/main" id="{4CDC29B4-14C3-284D-A8AE-E9A4A51D40F4}"/>
              </a:ext>
            </a:extLst>
          </p:cNvPr>
          <p:cNvGrpSpPr/>
          <p:nvPr/>
        </p:nvGrpSpPr>
        <p:grpSpPr>
          <a:xfrm>
            <a:off x="948488" y="7026766"/>
            <a:ext cx="2574965" cy="1186358"/>
            <a:chOff x="0" y="0"/>
            <a:chExt cx="3433287" cy="1581811"/>
          </a:xfrm>
        </p:grpSpPr>
        <p:sp>
          <p:nvSpPr>
            <p:cNvPr id="34" name="TextBox 34">
              <a:extLst>
                <a:ext uri="{FF2B5EF4-FFF2-40B4-BE49-F238E27FC236}">
                  <a16:creationId xmlns:a16="http://schemas.microsoft.com/office/drawing/2014/main" id="{B3DD5344-53CA-686C-B783-6D80381716BC}"/>
                </a:ext>
              </a:extLst>
            </p:cNvPr>
            <p:cNvSpPr txBox="1"/>
            <p:nvPr/>
          </p:nvSpPr>
          <p:spPr>
            <a:xfrm>
              <a:off x="8301" y="476911"/>
              <a:ext cx="2659947" cy="1104900"/>
            </a:xfrm>
            <a:prstGeom prst="rect">
              <a:avLst/>
            </a:prstGeom>
          </p:spPr>
          <p:txBody>
            <a:bodyPr lIns="0" tIns="0" rIns="0" bIns="0" rtlCol="0" anchor="t">
              <a:spAutoFit/>
            </a:bodyPr>
            <a:lstStyle/>
            <a:p>
              <a:pPr marL="0" lvl="0" indent="0" algn="l">
                <a:lnSpc>
                  <a:spcPts val="6599"/>
                </a:lnSpc>
                <a:spcBef>
                  <a:spcPct val="0"/>
                </a:spcBef>
              </a:pPr>
              <a:r>
                <a:rPr lang="en-US" sz="5499" b="1">
                  <a:solidFill>
                    <a:srgbClr val="0197F6"/>
                  </a:solidFill>
                  <a:latin typeface="Lato Bold"/>
                  <a:ea typeface="Lato Bold"/>
                  <a:cs typeface="Lato Bold"/>
                  <a:sym typeface="Lato Bold"/>
                </a:rPr>
                <a:t>11.2%</a:t>
              </a:r>
            </a:p>
          </p:txBody>
        </p:sp>
        <p:sp>
          <p:nvSpPr>
            <p:cNvPr id="35" name="TextBox 35">
              <a:extLst>
                <a:ext uri="{FF2B5EF4-FFF2-40B4-BE49-F238E27FC236}">
                  <a16:creationId xmlns:a16="http://schemas.microsoft.com/office/drawing/2014/main" id="{AF1A72C6-9694-26D5-0D81-E2966FD2E9DA}"/>
                </a:ext>
              </a:extLst>
            </p:cNvPr>
            <p:cNvSpPr txBox="1"/>
            <p:nvPr/>
          </p:nvSpPr>
          <p:spPr>
            <a:xfrm>
              <a:off x="1608" y="-9525"/>
              <a:ext cx="3431679" cy="250825"/>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Employee Turnover Rate</a:t>
              </a:r>
            </a:p>
          </p:txBody>
        </p:sp>
        <p:sp>
          <p:nvSpPr>
            <p:cNvPr id="36" name="AutoShape 36">
              <a:extLst>
                <a:ext uri="{FF2B5EF4-FFF2-40B4-BE49-F238E27FC236}">
                  <a16:creationId xmlns:a16="http://schemas.microsoft.com/office/drawing/2014/main" id="{C232D86D-DCE5-9754-8D7C-98F8B3887977}"/>
                </a:ext>
              </a:extLst>
            </p:cNvPr>
            <p:cNvSpPr/>
            <p:nvPr/>
          </p:nvSpPr>
          <p:spPr>
            <a:xfrm flipV="1">
              <a:off x="0" y="356261"/>
              <a:ext cx="3143951" cy="0"/>
            </a:xfrm>
            <a:prstGeom prst="line">
              <a:avLst/>
            </a:prstGeom>
            <a:ln w="12700" cap="flat">
              <a:solidFill>
                <a:srgbClr val="323834"/>
              </a:solidFill>
              <a:prstDash val="solid"/>
              <a:headEnd type="none" w="sm" len="sm"/>
              <a:tailEnd type="none" w="sm" len="sm"/>
            </a:ln>
          </p:spPr>
          <p:txBody>
            <a:bodyPr/>
            <a:lstStyle/>
            <a:p>
              <a:endParaRPr lang="en-IN"/>
            </a:p>
          </p:txBody>
        </p:sp>
      </p:grpSp>
      <p:sp>
        <p:nvSpPr>
          <p:cNvPr id="37" name="AutoShape 37">
            <a:extLst>
              <a:ext uri="{FF2B5EF4-FFF2-40B4-BE49-F238E27FC236}">
                <a16:creationId xmlns:a16="http://schemas.microsoft.com/office/drawing/2014/main" id="{90C40444-77EF-14AA-EF53-61495149D560}"/>
              </a:ext>
            </a:extLst>
          </p:cNvPr>
          <p:cNvSpPr/>
          <p:nvPr/>
        </p:nvSpPr>
        <p:spPr>
          <a:xfrm flipV="1">
            <a:off x="921595" y="3488584"/>
            <a:ext cx="2385379" cy="0"/>
          </a:xfrm>
          <a:prstGeom prst="line">
            <a:avLst/>
          </a:prstGeom>
          <a:ln w="9525" cap="flat">
            <a:solidFill>
              <a:srgbClr val="323834"/>
            </a:solidFill>
            <a:prstDash val="solid"/>
            <a:headEnd type="none" w="sm" len="sm"/>
            <a:tailEnd type="none" w="sm" len="sm"/>
          </a:ln>
        </p:spPr>
        <p:txBody>
          <a:bodyPr/>
          <a:lstStyle/>
          <a:p>
            <a:endParaRPr lang="en-IN"/>
          </a:p>
        </p:txBody>
      </p:sp>
      <p:sp>
        <p:nvSpPr>
          <p:cNvPr id="38" name="TextBox 38">
            <a:extLst>
              <a:ext uri="{FF2B5EF4-FFF2-40B4-BE49-F238E27FC236}">
                <a16:creationId xmlns:a16="http://schemas.microsoft.com/office/drawing/2014/main" id="{B3236651-60B0-EDC0-A30C-ECE351388649}"/>
              </a:ext>
            </a:extLst>
          </p:cNvPr>
          <p:cNvSpPr txBox="1"/>
          <p:nvPr/>
        </p:nvSpPr>
        <p:spPr>
          <a:xfrm>
            <a:off x="921595" y="3211863"/>
            <a:ext cx="2764848" cy="190500"/>
          </a:xfrm>
          <a:prstGeom prst="rect">
            <a:avLst/>
          </a:prstGeom>
        </p:spPr>
        <p:txBody>
          <a:bodyPr lIns="0" tIns="0" rIns="0" bIns="0" rtlCol="0" anchor="t">
            <a:spAutoFit/>
          </a:bodyPr>
          <a:lstStyle/>
          <a:p>
            <a:pPr marL="0" lvl="0" indent="0" algn="l">
              <a:lnSpc>
                <a:spcPts val="1440"/>
              </a:lnSpc>
              <a:spcBef>
                <a:spcPct val="0"/>
              </a:spcBef>
            </a:pPr>
            <a:r>
              <a:rPr lang="en-US" sz="1200" b="1">
                <a:solidFill>
                  <a:srgbClr val="000000"/>
                </a:solidFill>
                <a:latin typeface="Lato Bold"/>
                <a:ea typeface="Lato Bold"/>
                <a:cs typeface="Lato Bold"/>
                <a:sym typeface="Lato Bold"/>
              </a:rPr>
              <a:t>Engagement File Reviews</a:t>
            </a:r>
          </a:p>
        </p:txBody>
      </p:sp>
      <p:sp>
        <p:nvSpPr>
          <p:cNvPr id="39" name="TextBox 39">
            <a:extLst>
              <a:ext uri="{FF2B5EF4-FFF2-40B4-BE49-F238E27FC236}">
                <a16:creationId xmlns:a16="http://schemas.microsoft.com/office/drawing/2014/main" id="{C084EB28-13D3-D266-D7B5-767843B55D33}"/>
              </a:ext>
            </a:extLst>
          </p:cNvPr>
          <p:cNvSpPr txBox="1"/>
          <p:nvPr/>
        </p:nvSpPr>
        <p:spPr>
          <a:xfrm>
            <a:off x="952773" y="3569547"/>
            <a:ext cx="1527128" cy="333375"/>
          </a:xfrm>
          <a:prstGeom prst="rect">
            <a:avLst/>
          </a:prstGeom>
        </p:spPr>
        <p:txBody>
          <a:bodyPr lIns="0" tIns="0" rIns="0" bIns="0" rtlCol="0" anchor="t">
            <a:spAutoFit/>
          </a:bodyPr>
          <a:lstStyle/>
          <a:p>
            <a:pPr marL="0" lvl="0" indent="0" algn="l">
              <a:lnSpc>
                <a:spcPts val="1320"/>
              </a:lnSpc>
              <a:spcBef>
                <a:spcPct val="0"/>
              </a:spcBef>
            </a:pPr>
            <a:r>
              <a:rPr lang="en-US" sz="1100">
                <a:solidFill>
                  <a:srgbClr val="0197F6"/>
                </a:solidFill>
                <a:latin typeface="Lato"/>
                <a:ea typeface="Lato"/>
                <a:cs typeface="Lato"/>
                <a:sym typeface="Lato"/>
              </a:rPr>
              <a:t>Total engagement file reviews in 2024</a:t>
            </a:r>
          </a:p>
        </p:txBody>
      </p:sp>
      <p:sp>
        <p:nvSpPr>
          <p:cNvPr id="40" name="TextBox 40">
            <a:extLst>
              <a:ext uri="{FF2B5EF4-FFF2-40B4-BE49-F238E27FC236}">
                <a16:creationId xmlns:a16="http://schemas.microsoft.com/office/drawing/2014/main" id="{D5D42F79-A989-13B3-59FD-E6089D909F1A}"/>
              </a:ext>
            </a:extLst>
          </p:cNvPr>
          <p:cNvSpPr txBox="1"/>
          <p:nvPr/>
        </p:nvSpPr>
        <p:spPr>
          <a:xfrm>
            <a:off x="2328840" y="3569547"/>
            <a:ext cx="768258" cy="219075"/>
          </a:xfrm>
          <a:prstGeom prst="rect">
            <a:avLst/>
          </a:prstGeom>
        </p:spPr>
        <p:txBody>
          <a:bodyPr lIns="0" tIns="0" rIns="0" bIns="0" rtlCol="0" anchor="t">
            <a:spAutoFit/>
          </a:bodyPr>
          <a:lstStyle/>
          <a:p>
            <a:pPr marL="0" lvl="0" indent="0" algn="r">
              <a:lnSpc>
                <a:spcPts val="1680"/>
              </a:lnSpc>
              <a:spcBef>
                <a:spcPct val="0"/>
              </a:spcBef>
            </a:pPr>
            <a:r>
              <a:rPr lang="en-US" sz="1400" b="1">
                <a:solidFill>
                  <a:srgbClr val="0197F6"/>
                </a:solidFill>
                <a:latin typeface="Lato Bold"/>
                <a:ea typeface="Lato Bold"/>
                <a:cs typeface="Lato Bold"/>
                <a:sym typeface="Lato Bold"/>
              </a:rPr>
              <a:t>21 files</a:t>
            </a:r>
          </a:p>
        </p:txBody>
      </p:sp>
      <p:pic>
        <p:nvPicPr>
          <p:cNvPr id="41" name="Picture 41">
            <a:extLst>
              <a:ext uri="{FF2B5EF4-FFF2-40B4-BE49-F238E27FC236}">
                <a16:creationId xmlns:a16="http://schemas.microsoft.com/office/drawing/2014/main" id="{E24684E2-8CDD-EB9F-AF63-36160AA9C3D7}"/>
              </a:ext>
            </a:extLst>
          </p:cNvPr>
          <p:cNvPicPr>
            <a:picLocks noChangeAspect="1"/>
          </p:cNvPicPr>
          <p:nvPr/>
        </p:nvPicPr>
        <p:blipFill>
          <a:blip r:embed="rId7"/>
          <a:stretch>
            <a:fillRect/>
          </a:stretch>
        </p:blipFill>
        <p:spPr>
          <a:xfrm>
            <a:off x="628840" y="3956534"/>
            <a:ext cx="2787378" cy="268974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FFB4D1FBB9EE4C9EE818F09EBA6917" ma:contentTypeVersion="15" ma:contentTypeDescription="Create a new document." ma:contentTypeScope="" ma:versionID="7427ef20fa70e5694b90b5ea48a8b5a9">
  <xsd:schema xmlns:xsd="http://www.w3.org/2001/XMLSchema" xmlns:xs="http://www.w3.org/2001/XMLSchema" xmlns:p="http://schemas.microsoft.com/office/2006/metadata/properties" xmlns:ns2="4800972c-fe7a-46fe-9555-593fefb149c9" xmlns:ns3="1a1935cc-e823-4c36-81c3-4f412cd3e86f" targetNamespace="http://schemas.microsoft.com/office/2006/metadata/properties" ma:root="true" ma:fieldsID="23cb150085a4cc21d9b0c2e04446a880" ns2:_="" ns3:_="">
    <xsd:import namespace="4800972c-fe7a-46fe-9555-593fefb149c9"/>
    <xsd:import namespace="1a1935cc-e823-4c36-81c3-4f412cd3e8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00972c-fe7a-46fe-9555-593fefb14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d3350db-da75-40dc-90da-ee2114d5bcc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1935cc-e823-4c36-81c3-4f412cd3e8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76f40bf-43b5-4c38-9b31-5a688703c2ea}" ma:internalName="TaxCatchAll" ma:showField="CatchAllData" ma:web="1a1935cc-e823-4c36-81c3-4f412cd3e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00972c-fe7a-46fe-9555-593fefb149c9">
      <Terms xmlns="http://schemas.microsoft.com/office/infopath/2007/PartnerControls"/>
    </lcf76f155ced4ddcb4097134ff3c332f>
    <TaxCatchAll xmlns="1a1935cc-e823-4c36-81c3-4f412cd3e86f" xsi:nil="true"/>
  </documentManagement>
</p:properties>
</file>

<file path=customXml/itemProps1.xml><?xml version="1.0" encoding="utf-8"?>
<ds:datastoreItem xmlns:ds="http://schemas.openxmlformats.org/officeDocument/2006/customXml" ds:itemID="{34154F71-28B2-4CDC-855E-A95844DD78DD}">
  <ds:schemaRefs>
    <ds:schemaRef ds:uri="http://schemas.microsoft.com/sharepoint/v3/contenttype/forms"/>
  </ds:schemaRefs>
</ds:datastoreItem>
</file>

<file path=customXml/itemProps2.xml><?xml version="1.0" encoding="utf-8"?>
<ds:datastoreItem xmlns:ds="http://schemas.openxmlformats.org/officeDocument/2006/customXml" ds:itemID="{B78271E6-FB36-458F-9313-1EF692C34D6D}">
  <ds:schemaRefs>
    <ds:schemaRef ds:uri="1a1935cc-e823-4c36-81c3-4f412cd3e86f"/>
    <ds:schemaRef ds:uri="4800972c-fe7a-46fe-9555-593fefb149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72F133-EDB5-4B11-87DD-18813EE76367}">
  <ds:schemaRefs>
    <ds:schemaRef ds:uri="1a1935cc-e823-4c36-81c3-4f412cd3e86f"/>
    <ds:schemaRef ds:uri="4800972c-fe7a-46fe-9555-593fefb149c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37</Slides>
  <Notes>0</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KNAV CPA LLP _V3</dc:title>
  <dc:creator>Mohanraj K</dc:creator>
  <cp:revision>1</cp:revision>
  <dcterms:created xsi:type="dcterms:W3CDTF">2006-08-16T00:00:00Z</dcterms:created>
  <dcterms:modified xsi:type="dcterms:W3CDTF">2025-01-31T05:09:40Z</dcterms:modified>
  <dc:identifier>DAGdXC-yhBg</dc:identifier>
</cp:coreProperties>
</file>

<file path=docProps/custom.xml><?xml version="1.0" encoding="utf-8"?>
<op:Properties xmlns:vt="http://schemas.openxmlformats.org/officeDocument/2006/docPropsVTypes" xmlns:op="http://schemas.openxmlformats.org/officeDocument/2006/custom-properties">
  <op:property fmtid="{D5CDD505-2E9C-101B-9397-08002B2CF9AE}" pid="5" name="ContentTypeId">
    <vt:lpwstr>0x01010098FFB4D1FBB9EE4C9EE818F09EBA6917</vt:lpwstr>
  </op:property>
  <op:property fmtid="{D5CDD505-2E9C-101B-9397-08002B2CF9AE}" pid="6" name="MediaServiceImageTags">
    <vt:lpwstr/>
  </op:property>
  <op:property fmtid="{D5CDD505-2E9C-101B-9397-08002B2CF9AE}" pid="7" name="STCat_9f248100-7e73-4ca1-a2a6-a383422d450f_Version">
    <vt:lpwstr>1</vt:lpwstr>
  </op:property>
  <op:property fmtid="{D5CDD505-2E9C-101B-9397-08002B2CF9AE}" pid="8" name="STCat_9f248100-7e73-4ca1-a2a6-a383422d450f_Id">
    <vt:lpwstr>9f248100-7e73-4ca1-a2a6-a383422d450f</vt:lpwstr>
  </op:property>
  <op:property fmtid="{D5CDD505-2E9C-101B-9397-08002B2CF9AE}" pid="9" name="STCat_9f248100-7e73-4ca1-a2a6-a383422d450f_Name">
    <vt:lpwstr>All File Upload Block</vt:lpwstr>
  </op:property>
</op:Properties>
</file>